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0" r:id="rId2"/>
    <p:sldId id="257" r:id="rId3"/>
    <p:sldId id="258" r:id="rId4"/>
    <p:sldId id="259" r:id="rId5"/>
    <p:sldId id="256" r:id="rId6"/>
  </p:sldIdLst>
  <p:sldSz cx="9144000" cy="5143500" type="screen16x9"/>
  <p:notesSz cx="6400800" cy="8686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C4C4"/>
    <a:srgbClr val="343A40"/>
    <a:srgbClr val="B2214D"/>
    <a:srgbClr val="EF7DB1"/>
    <a:srgbClr val="FF0066"/>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5DE33F-5BFB-496F-8175-8A39D36CB26E}" v="6" dt="2025-11-23T15:23:22.1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2"/>
    <p:restoredTop sz="87418" autoAdjust="0"/>
  </p:normalViewPr>
  <p:slideViewPr>
    <p:cSldViewPr>
      <p:cViewPr varScale="1">
        <p:scale>
          <a:sx n="123" d="100"/>
          <a:sy n="123" d="100"/>
        </p:scale>
        <p:origin x="1176" y="96"/>
      </p:cViewPr>
      <p:guideLst>
        <p:guide orient="horz" pos="162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ine Tang" userId="2f93dd074396c1c9" providerId="LiveId" clId="{FBA68990-7742-4284-88D8-4EBC635EFA93}"/>
    <pc:docChg chg="modSld">
      <pc:chgData name="Christine Tang" userId="2f93dd074396c1c9" providerId="LiveId" clId="{FBA68990-7742-4284-88D8-4EBC635EFA93}" dt="2025-11-23T15:23:22.196" v="27"/>
      <pc:docMkLst>
        <pc:docMk/>
      </pc:docMkLst>
      <pc:sldChg chg="modSp mod">
        <pc:chgData name="Christine Tang" userId="2f93dd074396c1c9" providerId="LiveId" clId="{FBA68990-7742-4284-88D8-4EBC635EFA93}" dt="2025-11-23T15:23:22.196" v="27"/>
        <pc:sldMkLst>
          <pc:docMk/>
          <pc:sldMk cId="292005977" sldId="256"/>
        </pc:sldMkLst>
        <pc:spChg chg="mod">
          <ac:chgData name="Christine Tang" userId="2f93dd074396c1c9" providerId="LiveId" clId="{FBA68990-7742-4284-88D8-4EBC635EFA93}" dt="2025-11-23T15:23:22.196" v="27"/>
          <ac:spMkLst>
            <pc:docMk/>
            <pc:sldMk cId="292005977" sldId="256"/>
            <ac:spMk id="14" creationId="{89C50F76-A48D-42E5-B93D-E3C7C644F0F3}"/>
          </ac:spMkLst>
        </pc:spChg>
      </pc:sldChg>
      <pc:sldChg chg="modSp mod">
        <pc:chgData name="Christine Tang" userId="2f93dd074396c1c9" providerId="LiveId" clId="{FBA68990-7742-4284-88D8-4EBC635EFA93}" dt="2025-11-23T15:22:02.906" v="5"/>
        <pc:sldMkLst>
          <pc:docMk/>
          <pc:sldMk cId="2518086263" sldId="257"/>
        </pc:sldMkLst>
        <pc:spChg chg="mod">
          <ac:chgData name="Christine Tang" userId="2f93dd074396c1c9" providerId="LiveId" clId="{FBA68990-7742-4284-88D8-4EBC635EFA93}" dt="2025-11-23T15:21:58.290" v="4" actId="20577"/>
          <ac:spMkLst>
            <pc:docMk/>
            <pc:sldMk cId="2518086263" sldId="257"/>
            <ac:spMk id="8" creationId="{D38F807B-AD64-666C-D529-AC1678E54C89}"/>
          </ac:spMkLst>
        </pc:spChg>
        <pc:spChg chg="mod">
          <ac:chgData name="Christine Tang" userId="2f93dd074396c1c9" providerId="LiveId" clId="{FBA68990-7742-4284-88D8-4EBC635EFA93}" dt="2025-11-23T15:22:02.906" v="5"/>
          <ac:spMkLst>
            <pc:docMk/>
            <pc:sldMk cId="2518086263" sldId="257"/>
            <ac:spMk id="26" creationId="{DE344E8C-6806-A102-1C0C-4E7425AB9BAC}"/>
          </ac:spMkLst>
        </pc:spChg>
      </pc:sldChg>
      <pc:sldChg chg="modSp mod">
        <pc:chgData name="Christine Tang" userId="2f93dd074396c1c9" providerId="LiveId" clId="{FBA68990-7742-4284-88D8-4EBC635EFA93}" dt="2025-11-23T15:22:13.309" v="8" actId="20577"/>
        <pc:sldMkLst>
          <pc:docMk/>
          <pc:sldMk cId="1572637020" sldId="258"/>
        </pc:sldMkLst>
        <pc:spChg chg="mod">
          <ac:chgData name="Christine Tang" userId="2f93dd074396c1c9" providerId="LiveId" clId="{FBA68990-7742-4284-88D8-4EBC635EFA93}" dt="2025-11-23T15:22:13.309" v="8" actId="20577"/>
          <ac:spMkLst>
            <pc:docMk/>
            <pc:sldMk cId="1572637020" sldId="258"/>
            <ac:spMk id="15" creationId="{13827F27-5D3C-5DD0-4182-96E963E1E7C6}"/>
          </ac:spMkLst>
        </pc:spChg>
        <pc:spChg chg="mod">
          <ac:chgData name="Christine Tang" userId="2f93dd074396c1c9" providerId="LiveId" clId="{FBA68990-7742-4284-88D8-4EBC635EFA93}" dt="2025-11-23T15:22:10.214" v="6"/>
          <ac:spMkLst>
            <pc:docMk/>
            <pc:sldMk cId="1572637020" sldId="258"/>
            <ac:spMk id="23" creationId="{5E6610D5-DDED-E662-C76B-F5B2AD3AB8D1}"/>
          </ac:spMkLst>
        </pc:spChg>
      </pc:sldChg>
      <pc:sldChg chg="modSp mod">
        <pc:chgData name="Christine Tang" userId="2f93dd074396c1c9" providerId="LiveId" clId="{FBA68990-7742-4284-88D8-4EBC635EFA93}" dt="2025-11-23T15:22:36.361" v="11" actId="20577"/>
        <pc:sldMkLst>
          <pc:docMk/>
          <pc:sldMk cId="1093332924" sldId="259"/>
        </pc:sldMkLst>
        <pc:spChg chg="mod">
          <ac:chgData name="Christine Tang" userId="2f93dd074396c1c9" providerId="LiveId" clId="{FBA68990-7742-4284-88D8-4EBC635EFA93}" dt="2025-11-23T15:22:36.361" v="11" actId="20577"/>
          <ac:spMkLst>
            <pc:docMk/>
            <pc:sldMk cId="1093332924" sldId="259"/>
            <ac:spMk id="18" creationId="{890EB55E-2EA2-3C65-D5E7-C43045D27722}"/>
          </ac:spMkLst>
        </pc:spChg>
        <pc:spChg chg="mod">
          <ac:chgData name="Christine Tang" userId="2f93dd074396c1c9" providerId="LiveId" clId="{FBA68990-7742-4284-88D8-4EBC635EFA93}" dt="2025-11-23T15:22:30.574" v="9"/>
          <ac:spMkLst>
            <pc:docMk/>
            <pc:sldMk cId="1093332924" sldId="259"/>
            <ac:spMk id="27" creationId="{59EBD793-1030-1AE6-7AD1-2A5D89A3A3D3}"/>
          </ac:spMkLst>
        </pc:spChg>
      </pc:sldChg>
      <pc:sldChg chg="modSp mod">
        <pc:chgData name="Christine Tang" userId="2f93dd074396c1c9" providerId="LiveId" clId="{FBA68990-7742-4284-88D8-4EBC635EFA93}" dt="2025-11-23T15:21:42.517" v="2" actId="20577"/>
        <pc:sldMkLst>
          <pc:docMk/>
          <pc:sldMk cId="1988903245" sldId="260"/>
        </pc:sldMkLst>
        <pc:spChg chg="mod">
          <ac:chgData name="Christine Tang" userId="2f93dd074396c1c9" providerId="LiveId" clId="{FBA68990-7742-4284-88D8-4EBC635EFA93}" dt="2025-11-23T15:21:42.517" v="2" actId="20577"/>
          <ac:spMkLst>
            <pc:docMk/>
            <pc:sldMk cId="1988903245" sldId="260"/>
            <ac:spMk id="14" creationId="{5EF2500F-ABD7-3BD1-FCD5-9FE922D185DA}"/>
          </ac:spMkLst>
        </pc:spChg>
        <pc:spChg chg="mod">
          <ac:chgData name="Christine Tang" userId="2f93dd074396c1c9" providerId="LiveId" clId="{FBA68990-7742-4284-88D8-4EBC635EFA93}" dt="2025-11-23T15:21:38.211" v="0"/>
          <ac:spMkLst>
            <pc:docMk/>
            <pc:sldMk cId="1988903245" sldId="260"/>
            <ac:spMk id="19" creationId="{87D13B9F-93B5-CD79-7F0F-B6B129C061C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773680" cy="434340"/>
          </a:xfrm>
          <a:prstGeom prst="rect">
            <a:avLst/>
          </a:prstGeom>
        </p:spPr>
        <p:txBody>
          <a:bodyPr vert="horz" lIns="86202" tIns="43101" rIns="86202" bIns="43101" rtlCol="0"/>
          <a:lstStyle>
            <a:lvl1pPr algn="l">
              <a:defRPr sz="1100"/>
            </a:lvl1pPr>
          </a:lstStyle>
          <a:p>
            <a:endParaRPr lang="en-US"/>
          </a:p>
        </p:txBody>
      </p:sp>
      <p:sp>
        <p:nvSpPr>
          <p:cNvPr id="3" name="Date Placeholder 2"/>
          <p:cNvSpPr>
            <a:spLocks noGrp="1"/>
          </p:cNvSpPr>
          <p:nvPr>
            <p:ph type="dt" idx="1"/>
          </p:nvPr>
        </p:nvSpPr>
        <p:spPr>
          <a:xfrm>
            <a:off x="3625639" y="0"/>
            <a:ext cx="2773680" cy="434340"/>
          </a:xfrm>
          <a:prstGeom prst="rect">
            <a:avLst/>
          </a:prstGeom>
        </p:spPr>
        <p:txBody>
          <a:bodyPr vert="horz" lIns="86202" tIns="43101" rIns="86202" bIns="43101" rtlCol="0"/>
          <a:lstStyle>
            <a:lvl1pPr algn="r">
              <a:defRPr sz="1100"/>
            </a:lvl1pPr>
          </a:lstStyle>
          <a:p>
            <a:fld id="{D132DDBC-36CE-44D7-861B-5491E6C2D3B9}" type="datetimeFigureOut">
              <a:rPr lang="en-US" smtClean="0"/>
              <a:t>11/23/2025</a:t>
            </a:fld>
            <a:endParaRPr lang="en-US"/>
          </a:p>
        </p:txBody>
      </p:sp>
      <p:sp>
        <p:nvSpPr>
          <p:cNvPr id="4" name="Slide Image Placeholder 3"/>
          <p:cNvSpPr>
            <a:spLocks noGrp="1" noRot="1" noChangeAspect="1"/>
          </p:cNvSpPr>
          <p:nvPr>
            <p:ph type="sldImg" idx="2"/>
          </p:nvPr>
        </p:nvSpPr>
        <p:spPr>
          <a:xfrm>
            <a:off x="306388" y="650875"/>
            <a:ext cx="5789612" cy="3257550"/>
          </a:xfrm>
          <a:prstGeom prst="rect">
            <a:avLst/>
          </a:prstGeom>
          <a:noFill/>
          <a:ln w="12700">
            <a:solidFill>
              <a:prstClr val="black"/>
            </a:solidFill>
          </a:ln>
        </p:spPr>
        <p:txBody>
          <a:bodyPr vert="horz" lIns="86202" tIns="43101" rIns="86202" bIns="43101" rtlCol="0" anchor="ctr"/>
          <a:lstStyle/>
          <a:p>
            <a:endParaRPr lang="en-US"/>
          </a:p>
        </p:txBody>
      </p:sp>
      <p:sp>
        <p:nvSpPr>
          <p:cNvPr id="5" name="Notes Placeholder 4"/>
          <p:cNvSpPr>
            <a:spLocks noGrp="1"/>
          </p:cNvSpPr>
          <p:nvPr>
            <p:ph type="body" sz="quarter" idx="3"/>
          </p:nvPr>
        </p:nvSpPr>
        <p:spPr>
          <a:xfrm>
            <a:off x="640080" y="4126230"/>
            <a:ext cx="5120640" cy="3909060"/>
          </a:xfrm>
          <a:prstGeom prst="rect">
            <a:avLst/>
          </a:prstGeom>
        </p:spPr>
        <p:txBody>
          <a:bodyPr vert="horz" lIns="86202" tIns="43101" rIns="86202" bIns="4310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250952"/>
            <a:ext cx="2773680" cy="434340"/>
          </a:xfrm>
          <a:prstGeom prst="rect">
            <a:avLst/>
          </a:prstGeom>
        </p:spPr>
        <p:txBody>
          <a:bodyPr vert="horz" lIns="86202" tIns="43101" rIns="86202" bIns="43101" rtlCol="0" anchor="b"/>
          <a:lstStyle>
            <a:lvl1pPr algn="l">
              <a:defRPr sz="1100"/>
            </a:lvl1pPr>
          </a:lstStyle>
          <a:p>
            <a:endParaRPr lang="en-US"/>
          </a:p>
        </p:txBody>
      </p:sp>
      <p:sp>
        <p:nvSpPr>
          <p:cNvPr id="7" name="Slide Number Placeholder 6"/>
          <p:cNvSpPr>
            <a:spLocks noGrp="1"/>
          </p:cNvSpPr>
          <p:nvPr>
            <p:ph type="sldNum" sz="quarter" idx="5"/>
          </p:nvPr>
        </p:nvSpPr>
        <p:spPr>
          <a:xfrm>
            <a:off x="3625639" y="8250952"/>
            <a:ext cx="2773680" cy="434340"/>
          </a:xfrm>
          <a:prstGeom prst="rect">
            <a:avLst/>
          </a:prstGeom>
        </p:spPr>
        <p:txBody>
          <a:bodyPr vert="horz" lIns="86202" tIns="43101" rIns="86202" bIns="43101" rtlCol="0" anchor="b"/>
          <a:lstStyle>
            <a:lvl1pPr algn="r">
              <a:defRPr sz="1100"/>
            </a:lvl1pPr>
          </a:lstStyle>
          <a:p>
            <a:fld id="{BBB14505-F15A-447F-B31D-A7AED6FD8C54}" type="slidenum">
              <a:rPr lang="en-US" smtClean="0"/>
              <a:t>‹#›</a:t>
            </a:fld>
            <a:endParaRPr lang="en-US"/>
          </a:p>
        </p:txBody>
      </p:sp>
    </p:spTree>
    <p:extLst>
      <p:ext uri="{BB962C8B-B14F-4D97-AF65-F5344CB8AC3E}">
        <p14:creationId xmlns:p14="http://schemas.microsoft.com/office/powerpoint/2010/main" val="3102335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388" y="650875"/>
            <a:ext cx="5789612" cy="3257550"/>
          </a:xfrm>
        </p:spPr>
      </p:sp>
      <p:sp>
        <p:nvSpPr>
          <p:cNvPr id="3" name="Notes Placeholder 2"/>
          <p:cNvSpPr>
            <a:spLocks noGrp="1"/>
          </p:cNvSpPr>
          <p:nvPr>
            <p:ph type="body" idx="1"/>
          </p:nvPr>
        </p:nvSpPr>
        <p:spPr/>
        <p:txBody>
          <a:bodyPr/>
          <a:lstStyle/>
          <a:p>
            <a:r>
              <a:rPr lang="en-US" dirty="0"/>
              <a:t>Title page: Change title to submission name. Bold</a:t>
            </a:r>
            <a:r>
              <a:rPr lang="en-US" baseline="0" dirty="0"/>
              <a:t> the name of the presenter and display your name as you want it read by the moderator (</a:t>
            </a:r>
            <a:r>
              <a:rPr lang="en-US" baseline="0" dirty="0" err="1"/>
              <a:t>eg</a:t>
            </a:r>
            <a:r>
              <a:rPr lang="en-US" baseline="0" dirty="0"/>
              <a:t> Bob instead of Robert). Note the suggested timing in the bottom right. Slide timing may be adjusted, but not the number of slides. The session chair will change slide following the timing indicated, or earlier if requested.</a:t>
            </a:r>
          </a:p>
        </p:txBody>
      </p:sp>
      <p:sp>
        <p:nvSpPr>
          <p:cNvPr id="4" name="Slide Number Placeholder 3"/>
          <p:cNvSpPr>
            <a:spLocks noGrp="1"/>
          </p:cNvSpPr>
          <p:nvPr>
            <p:ph type="sldNum" sz="quarter" idx="10"/>
          </p:nvPr>
        </p:nvSpPr>
        <p:spPr/>
        <p:txBody>
          <a:bodyPr/>
          <a:lstStyle/>
          <a:p>
            <a:fld id="{BBB14505-F15A-447F-B31D-A7AED6FD8C54}" type="slidenum">
              <a:rPr lang="en-US" smtClean="0"/>
              <a:t>1</a:t>
            </a:fld>
            <a:endParaRPr lang="en-US"/>
          </a:p>
        </p:txBody>
      </p:sp>
    </p:spTree>
    <p:extLst>
      <p:ext uri="{BB962C8B-B14F-4D97-AF65-F5344CB8AC3E}">
        <p14:creationId xmlns:p14="http://schemas.microsoft.com/office/powerpoint/2010/main" val="3984675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388" y="650875"/>
            <a:ext cx="5789612" cy="3257550"/>
          </a:xfrm>
        </p:spPr>
      </p:sp>
      <p:sp>
        <p:nvSpPr>
          <p:cNvPr id="3" name="Notes Placeholder 2"/>
          <p:cNvSpPr>
            <a:spLocks noGrp="1"/>
          </p:cNvSpPr>
          <p:nvPr>
            <p:ph type="body" idx="1"/>
          </p:nvPr>
        </p:nvSpPr>
        <p:spPr/>
        <p:txBody>
          <a:bodyPr/>
          <a:lstStyle/>
          <a:p>
            <a:r>
              <a:rPr lang="en-US" dirty="0"/>
              <a:t>Problem Statement:</a:t>
            </a:r>
            <a:r>
              <a:rPr lang="en-US" baseline="0" dirty="0"/>
              <a:t> Do not change the slide title.  Keep fonts big (24 </a:t>
            </a:r>
            <a:r>
              <a:rPr lang="en-US" baseline="0" dirty="0" err="1"/>
              <a:t>pt</a:t>
            </a:r>
            <a:r>
              <a:rPr lang="en-US" baseline="0" dirty="0"/>
              <a:t> or bigger). Indicate why the problem is important. Note the timing in the bottom right.</a:t>
            </a:r>
          </a:p>
        </p:txBody>
      </p:sp>
      <p:sp>
        <p:nvSpPr>
          <p:cNvPr id="4" name="Slide Number Placeholder 3"/>
          <p:cNvSpPr>
            <a:spLocks noGrp="1"/>
          </p:cNvSpPr>
          <p:nvPr>
            <p:ph type="sldNum" sz="quarter" idx="10"/>
          </p:nvPr>
        </p:nvSpPr>
        <p:spPr/>
        <p:txBody>
          <a:bodyPr/>
          <a:lstStyle/>
          <a:p>
            <a:fld id="{BBB14505-F15A-447F-B31D-A7AED6FD8C54}" type="slidenum">
              <a:rPr lang="en-US" smtClean="0"/>
              <a:t>2</a:t>
            </a:fld>
            <a:endParaRPr lang="en-US"/>
          </a:p>
        </p:txBody>
      </p:sp>
    </p:spTree>
    <p:extLst>
      <p:ext uri="{BB962C8B-B14F-4D97-AF65-F5344CB8AC3E}">
        <p14:creationId xmlns:p14="http://schemas.microsoft.com/office/powerpoint/2010/main" val="2372103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388" y="650875"/>
            <a:ext cx="5789612" cy="3257550"/>
          </a:xfrm>
        </p:spPr>
      </p:sp>
      <p:sp>
        <p:nvSpPr>
          <p:cNvPr id="3" name="Notes Placeholder 2"/>
          <p:cNvSpPr>
            <a:spLocks noGrp="1"/>
          </p:cNvSpPr>
          <p:nvPr>
            <p:ph type="body" idx="1"/>
          </p:nvPr>
        </p:nvSpPr>
        <p:spPr/>
        <p:txBody>
          <a:bodyPr/>
          <a:lstStyle/>
          <a:p>
            <a:r>
              <a:rPr lang="en-US" baseline="0" dirty="0"/>
              <a:t>Approach or Dynamic Hypothesis: Do not change the slide title.  Keep fonts big (24 </a:t>
            </a:r>
            <a:r>
              <a:rPr lang="en-US" baseline="0" dirty="0" err="1"/>
              <a:t>pt</a:t>
            </a:r>
            <a:r>
              <a:rPr lang="en-US" baseline="0" dirty="0"/>
              <a:t> or bigger). Note the timing in the bottom right.</a:t>
            </a:r>
          </a:p>
        </p:txBody>
      </p:sp>
      <p:sp>
        <p:nvSpPr>
          <p:cNvPr id="4" name="Slide Number Placeholder 3"/>
          <p:cNvSpPr>
            <a:spLocks noGrp="1"/>
          </p:cNvSpPr>
          <p:nvPr>
            <p:ph type="sldNum" sz="quarter" idx="10"/>
          </p:nvPr>
        </p:nvSpPr>
        <p:spPr/>
        <p:txBody>
          <a:bodyPr/>
          <a:lstStyle/>
          <a:p>
            <a:fld id="{BBB14505-F15A-447F-B31D-A7AED6FD8C54}" type="slidenum">
              <a:rPr lang="en-US" smtClean="0"/>
              <a:t>3</a:t>
            </a:fld>
            <a:endParaRPr lang="en-US"/>
          </a:p>
        </p:txBody>
      </p:sp>
    </p:spTree>
    <p:extLst>
      <p:ext uri="{BB962C8B-B14F-4D97-AF65-F5344CB8AC3E}">
        <p14:creationId xmlns:p14="http://schemas.microsoft.com/office/powerpoint/2010/main" val="12837942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388" y="650875"/>
            <a:ext cx="5789612" cy="3257550"/>
          </a:xfrm>
        </p:spPr>
      </p:sp>
      <p:sp>
        <p:nvSpPr>
          <p:cNvPr id="3" name="Notes Placeholder 2"/>
          <p:cNvSpPr>
            <a:spLocks noGrp="1"/>
          </p:cNvSpPr>
          <p:nvPr>
            <p:ph type="body" idx="1"/>
          </p:nvPr>
        </p:nvSpPr>
        <p:spPr/>
        <p:txBody>
          <a:bodyPr/>
          <a:lstStyle/>
          <a:p>
            <a:r>
              <a:rPr lang="en-US" dirty="0"/>
              <a:t>Progress, Insights, and Questions: </a:t>
            </a:r>
            <a:r>
              <a:rPr lang="en-US" baseline="0" dirty="0"/>
              <a:t>Do not change the slide title. </a:t>
            </a:r>
            <a:r>
              <a:rPr lang="en-US" dirty="0"/>
              <a:t>Again, keep the text short and fonts big. Show</a:t>
            </a:r>
            <a:r>
              <a:rPr lang="en-US" baseline="0" dirty="0"/>
              <a:t> structure or behavior – may not be room for both (some flexibility on font for images). No need to conclude, there is always more to be done. Any questions you want to pose to the audience can go here. Note the timing in the bottom right.</a:t>
            </a:r>
          </a:p>
        </p:txBody>
      </p:sp>
      <p:sp>
        <p:nvSpPr>
          <p:cNvPr id="4" name="Slide Number Placeholder 3"/>
          <p:cNvSpPr>
            <a:spLocks noGrp="1"/>
          </p:cNvSpPr>
          <p:nvPr>
            <p:ph type="sldNum" sz="quarter" idx="10"/>
          </p:nvPr>
        </p:nvSpPr>
        <p:spPr/>
        <p:txBody>
          <a:bodyPr/>
          <a:lstStyle/>
          <a:p>
            <a:fld id="{BBB14505-F15A-447F-B31D-A7AED6FD8C54}" type="slidenum">
              <a:rPr lang="en-US" smtClean="0"/>
              <a:t>4</a:t>
            </a:fld>
            <a:endParaRPr lang="en-US"/>
          </a:p>
        </p:txBody>
      </p:sp>
    </p:spTree>
    <p:extLst>
      <p:ext uri="{BB962C8B-B14F-4D97-AF65-F5344CB8AC3E}">
        <p14:creationId xmlns:p14="http://schemas.microsoft.com/office/powerpoint/2010/main" val="27673668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6388" y="650875"/>
            <a:ext cx="5789612" cy="325755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This slide will be hidden from presentation. You may delete this instruction slide once your slides are ready.</a:t>
            </a:r>
            <a:endParaRPr lang="en-US" sz="1400" dirty="0">
              <a:solidFill>
                <a:schemeClr val="tx1"/>
              </a:solidFill>
            </a:endParaRPr>
          </a:p>
          <a:p>
            <a:endParaRPr lang="en-US" dirty="0"/>
          </a:p>
        </p:txBody>
      </p:sp>
      <p:sp>
        <p:nvSpPr>
          <p:cNvPr id="4" name="Slide Number Placeholder 3"/>
          <p:cNvSpPr>
            <a:spLocks noGrp="1"/>
          </p:cNvSpPr>
          <p:nvPr>
            <p:ph type="sldNum" sz="quarter" idx="10"/>
          </p:nvPr>
        </p:nvSpPr>
        <p:spPr/>
        <p:txBody>
          <a:bodyPr/>
          <a:lstStyle/>
          <a:p>
            <a:fld id="{BBB14505-F15A-447F-B31D-A7AED6FD8C54}" type="slidenum">
              <a:rPr lang="en-US" smtClean="0"/>
              <a:t>5</a:t>
            </a:fld>
            <a:endParaRPr lang="en-US"/>
          </a:p>
        </p:txBody>
      </p:sp>
    </p:spTree>
    <p:extLst>
      <p:ext uri="{BB962C8B-B14F-4D97-AF65-F5344CB8AC3E}">
        <p14:creationId xmlns:p14="http://schemas.microsoft.com/office/powerpoint/2010/main" val="23051321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C94FCB0-42F1-4FA7-A53C-3F4DF092E227}"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2025C-9CB7-4E2E-977A-9B89188D6C4A}" type="slidenum">
              <a:rPr lang="en-US" smtClean="0"/>
              <a:t>‹#›</a:t>
            </a:fld>
            <a:endParaRPr lang="en-US"/>
          </a:p>
        </p:txBody>
      </p:sp>
    </p:spTree>
    <p:extLst>
      <p:ext uri="{BB962C8B-B14F-4D97-AF65-F5344CB8AC3E}">
        <p14:creationId xmlns:p14="http://schemas.microsoft.com/office/powerpoint/2010/main" val="3643035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94FCB0-42F1-4FA7-A53C-3F4DF092E227}"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2025C-9CB7-4E2E-977A-9B89188D6C4A}" type="slidenum">
              <a:rPr lang="en-US" smtClean="0"/>
              <a:t>‹#›</a:t>
            </a:fld>
            <a:endParaRPr lang="en-US"/>
          </a:p>
        </p:txBody>
      </p:sp>
    </p:spTree>
    <p:extLst>
      <p:ext uri="{BB962C8B-B14F-4D97-AF65-F5344CB8AC3E}">
        <p14:creationId xmlns:p14="http://schemas.microsoft.com/office/powerpoint/2010/main" val="3020634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94FCB0-42F1-4FA7-A53C-3F4DF092E227}"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2025C-9CB7-4E2E-977A-9B89188D6C4A}" type="slidenum">
              <a:rPr lang="en-US" smtClean="0"/>
              <a:t>‹#›</a:t>
            </a:fld>
            <a:endParaRPr lang="en-US"/>
          </a:p>
        </p:txBody>
      </p:sp>
    </p:spTree>
    <p:extLst>
      <p:ext uri="{BB962C8B-B14F-4D97-AF65-F5344CB8AC3E}">
        <p14:creationId xmlns:p14="http://schemas.microsoft.com/office/powerpoint/2010/main" val="535176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94FCB0-42F1-4FA7-A53C-3F4DF092E227}"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2025C-9CB7-4E2E-977A-9B89188D6C4A}" type="slidenum">
              <a:rPr lang="en-US" smtClean="0"/>
              <a:t>‹#›</a:t>
            </a:fld>
            <a:endParaRPr lang="en-US"/>
          </a:p>
        </p:txBody>
      </p:sp>
    </p:spTree>
    <p:extLst>
      <p:ext uri="{BB962C8B-B14F-4D97-AF65-F5344CB8AC3E}">
        <p14:creationId xmlns:p14="http://schemas.microsoft.com/office/powerpoint/2010/main" val="2457830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94FCB0-42F1-4FA7-A53C-3F4DF092E227}"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2025C-9CB7-4E2E-977A-9B89188D6C4A}" type="slidenum">
              <a:rPr lang="en-US" smtClean="0"/>
              <a:t>‹#›</a:t>
            </a:fld>
            <a:endParaRPr lang="en-US"/>
          </a:p>
        </p:txBody>
      </p:sp>
    </p:spTree>
    <p:extLst>
      <p:ext uri="{BB962C8B-B14F-4D97-AF65-F5344CB8AC3E}">
        <p14:creationId xmlns:p14="http://schemas.microsoft.com/office/powerpoint/2010/main" val="2317719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C94FCB0-42F1-4FA7-A53C-3F4DF092E227}"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32025C-9CB7-4E2E-977A-9B89188D6C4A}" type="slidenum">
              <a:rPr lang="en-US" smtClean="0"/>
              <a:t>‹#›</a:t>
            </a:fld>
            <a:endParaRPr lang="en-US"/>
          </a:p>
        </p:txBody>
      </p:sp>
    </p:spTree>
    <p:extLst>
      <p:ext uri="{BB962C8B-B14F-4D97-AF65-F5344CB8AC3E}">
        <p14:creationId xmlns:p14="http://schemas.microsoft.com/office/powerpoint/2010/main" val="2335446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C94FCB0-42F1-4FA7-A53C-3F4DF092E227}" type="datetimeFigureOut">
              <a:rPr lang="en-US" smtClean="0"/>
              <a:t>11/23/2025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32025C-9CB7-4E2E-977A-9B89188D6C4A}" type="slidenum">
              <a:rPr lang="en-US" smtClean="0"/>
              <a:t>‹#›</a:t>
            </a:fld>
            <a:endParaRPr lang="en-US"/>
          </a:p>
        </p:txBody>
      </p:sp>
    </p:spTree>
    <p:extLst>
      <p:ext uri="{BB962C8B-B14F-4D97-AF65-F5344CB8AC3E}">
        <p14:creationId xmlns:p14="http://schemas.microsoft.com/office/powerpoint/2010/main" val="3688677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C94FCB0-42F1-4FA7-A53C-3F4DF092E227}" type="datetimeFigureOut">
              <a:rPr lang="en-US" smtClean="0"/>
              <a:t>11/23/2025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32025C-9CB7-4E2E-977A-9B89188D6C4A}" type="slidenum">
              <a:rPr lang="en-US" smtClean="0"/>
              <a:t>‹#›</a:t>
            </a:fld>
            <a:endParaRPr lang="en-US"/>
          </a:p>
        </p:txBody>
      </p:sp>
    </p:spTree>
    <p:extLst>
      <p:ext uri="{BB962C8B-B14F-4D97-AF65-F5344CB8AC3E}">
        <p14:creationId xmlns:p14="http://schemas.microsoft.com/office/powerpoint/2010/main" val="1883345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94FCB0-42F1-4FA7-A53C-3F4DF092E227}" type="datetimeFigureOut">
              <a:rPr lang="en-US" smtClean="0"/>
              <a:t>11/23/2025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32025C-9CB7-4E2E-977A-9B89188D6C4A}" type="slidenum">
              <a:rPr lang="en-US" smtClean="0"/>
              <a:t>‹#›</a:t>
            </a:fld>
            <a:endParaRPr lang="en-US"/>
          </a:p>
        </p:txBody>
      </p:sp>
    </p:spTree>
    <p:extLst>
      <p:ext uri="{BB962C8B-B14F-4D97-AF65-F5344CB8AC3E}">
        <p14:creationId xmlns:p14="http://schemas.microsoft.com/office/powerpoint/2010/main" val="2411152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3C94FCB0-42F1-4FA7-A53C-3F4DF092E227}"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32025C-9CB7-4E2E-977A-9B89188D6C4A}" type="slidenum">
              <a:rPr lang="en-US" smtClean="0"/>
              <a:t>‹#›</a:t>
            </a:fld>
            <a:endParaRPr lang="en-US"/>
          </a:p>
        </p:txBody>
      </p:sp>
    </p:spTree>
    <p:extLst>
      <p:ext uri="{BB962C8B-B14F-4D97-AF65-F5344CB8AC3E}">
        <p14:creationId xmlns:p14="http://schemas.microsoft.com/office/powerpoint/2010/main" val="1447392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3C94FCB0-42F1-4FA7-A53C-3F4DF092E227}"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32025C-9CB7-4E2E-977A-9B89188D6C4A}" type="slidenum">
              <a:rPr lang="en-US" smtClean="0"/>
              <a:t>‹#›</a:t>
            </a:fld>
            <a:endParaRPr lang="en-US"/>
          </a:p>
        </p:txBody>
      </p:sp>
    </p:spTree>
    <p:extLst>
      <p:ext uri="{BB962C8B-B14F-4D97-AF65-F5344CB8AC3E}">
        <p14:creationId xmlns:p14="http://schemas.microsoft.com/office/powerpoint/2010/main" val="2035307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3C94FCB0-42F1-4FA7-A53C-3F4DF092E227}" type="datetimeFigureOut">
              <a:rPr lang="en-US" smtClean="0"/>
              <a:t>11/23/2025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E332025C-9CB7-4E2E-977A-9B89188D6C4A}" type="slidenum">
              <a:rPr lang="en-US" smtClean="0"/>
              <a:t>‹#›</a:t>
            </a:fld>
            <a:endParaRPr lang="en-US"/>
          </a:p>
        </p:txBody>
      </p:sp>
    </p:spTree>
    <p:extLst>
      <p:ext uri="{BB962C8B-B14F-4D97-AF65-F5344CB8AC3E}">
        <p14:creationId xmlns:p14="http://schemas.microsoft.com/office/powerpoint/2010/main" val="4228507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7.png"/><Relationship Id="rId7"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hyperlink" Target="https://webportal.systemdynamics.org/"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hyperlink" Target="https://isdc.systemdynamics.org/" TargetMode="External"/><Relationship Id="rId4" Type="http://schemas.openxmlformats.org/officeDocument/2006/relationships/hyperlink" Target="https://systemdynamics.org/events/list/?tribe_eventcategory%5B0%5D=13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1657350"/>
            <a:ext cx="6057900" cy="1102519"/>
          </a:xfrm>
        </p:spPr>
        <p:txBody>
          <a:bodyPr>
            <a:normAutofit fontScale="90000"/>
          </a:bodyPr>
          <a:lstStyle/>
          <a:p>
            <a:pPr algn="l"/>
            <a:r>
              <a:rPr lang="en-US" dirty="0">
                <a:solidFill>
                  <a:srgbClr val="343A40"/>
                </a:solidFill>
              </a:rPr>
              <a:t>Models and Stories</a:t>
            </a:r>
            <a:br>
              <a:rPr lang="en-US" dirty="0">
                <a:solidFill>
                  <a:srgbClr val="343A40"/>
                </a:solidFill>
              </a:rPr>
            </a:br>
            <a:r>
              <a:rPr lang="en-US" sz="2400" dirty="0">
                <a:solidFill>
                  <a:srgbClr val="343A40"/>
                </a:solidFill>
              </a:rPr>
              <a:t>Getting people to act on System Dynamics insights</a:t>
            </a:r>
            <a:endParaRPr lang="en-US" sz="2700" dirty="0">
              <a:solidFill>
                <a:srgbClr val="343A40"/>
              </a:solidFill>
            </a:endParaRPr>
          </a:p>
        </p:txBody>
      </p:sp>
      <p:sp>
        <p:nvSpPr>
          <p:cNvPr id="3" name="Subtitle 2"/>
          <p:cNvSpPr>
            <a:spLocks noGrp="1"/>
          </p:cNvSpPr>
          <p:nvPr>
            <p:ph type="subTitle" idx="1"/>
          </p:nvPr>
        </p:nvSpPr>
        <p:spPr>
          <a:xfrm>
            <a:off x="1657350" y="2865623"/>
            <a:ext cx="6057900" cy="1314450"/>
          </a:xfrm>
        </p:spPr>
        <p:txBody>
          <a:bodyPr>
            <a:normAutofit/>
          </a:bodyPr>
          <a:lstStyle/>
          <a:p>
            <a:pPr algn="r"/>
            <a:r>
              <a:rPr lang="en-US" sz="1500" b="1" dirty="0">
                <a:solidFill>
                  <a:schemeClr val="tx1"/>
                </a:solidFill>
              </a:rPr>
              <a:t>Bob </a:t>
            </a:r>
            <a:r>
              <a:rPr lang="en-US" sz="1500" b="1" dirty="0" err="1">
                <a:solidFill>
                  <a:schemeClr val="tx1"/>
                </a:solidFill>
              </a:rPr>
              <a:t>Eberlein</a:t>
            </a:r>
            <a:r>
              <a:rPr lang="en-US" sz="1500" b="1" dirty="0">
                <a:solidFill>
                  <a:schemeClr val="tx1"/>
                </a:solidFill>
              </a:rPr>
              <a:t>, </a:t>
            </a:r>
            <a:r>
              <a:rPr lang="en-US" sz="1500" b="1" dirty="0" err="1">
                <a:solidFill>
                  <a:schemeClr val="tx1"/>
                </a:solidFill>
              </a:rPr>
              <a:t>isee</a:t>
            </a:r>
            <a:r>
              <a:rPr lang="en-US" sz="1500" b="1" dirty="0">
                <a:solidFill>
                  <a:schemeClr val="tx1"/>
                </a:solidFill>
              </a:rPr>
              <a:t> systems</a:t>
            </a:r>
          </a:p>
          <a:p>
            <a:pPr algn="r"/>
            <a:r>
              <a:rPr lang="en-US" sz="1500" dirty="0">
                <a:solidFill>
                  <a:schemeClr val="tx1"/>
                </a:solidFill>
              </a:rPr>
              <a:t>Allyson Beall King, Washington State University</a:t>
            </a:r>
          </a:p>
          <a:p>
            <a:pPr algn="r"/>
            <a:r>
              <a:rPr lang="en-US" sz="1500" dirty="0">
                <a:solidFill>
                  <a:schemeClr val="tx1"/>
                </a:solidFill>
              </a:rPr>
              <a:t>Jürgen </a:t>
            </a:r>
            <a:r>
              <a:rPr lang="en-US" sz="1500" dirty="0" err="1">
                <a:solidFill>
                  <a:schemeClr val="tx1"/>
                </a:solidFill>
              </a:rPr>
              <a:t>Strohhecker</a:t>
            </a:r>
            <a:r>
              <a:rPr lang="en-US" sz="1500" dirty="0">
                <a:solidFill>
                  <a:schemeClr val="tx1"/>
                </a:solidFill>
              </a:rPr>
              <a:t>, Frankfurt School of Finance &amp; Management</a:t>
            </a:r>
          </a:p>
        </p:txBody>
      </p:sp>
      <p:sp>
        <p:nvSpPr>
          <p:cNvPr id="4" name="TextBox 3"/>
          <p:cNvSpPr txBox="1"/>
          <p:nvPr/>
        </p:nvSpPr>
        <p:spPr>
          <a:xfrm>
            <a:off x="8458200" y="4474518"/>
            <a:ext cx="800100" cy="230832"/>
          </a:xfrm>
          <a:prstGeom prst="rect">
            <a:avLst/>
          </a:prstGeom>
          <a:noFill/>
        </p:spPr>
        <p:txBody>
          <a:bodyPr wrap="square" rtlCol="0">
            <a:spAutoFit/>
          </a:bodyPr>
          <a:lstStyle/>
          <a:p>
            <a:r>
              <a:rPr lang="en-US" sz="900" dirty="0"/>
              <a:t>0:00-0:30</a:t>
            </a:r>
          </a:p>
        </p:txBody>
      </p:sp>
      <p:sp>
        <p:nvSpPr>
          <p:cNvPr id="12" name="CaixaDeTexto 11">
            <a:extLst>
              <a:ext uri="{FF2B5EF4-FFF2-40B4-BE49-F238E27FC236}">
                <a16:creationId xmlns:a16="http://schemas.microsoft.com/office/drawing/2014/main" id="{5F4F0C5A-FCBE-474A-8DB8-148DA7B5FECE}"/>
              </a:ext>
            </a:extLst>
          </p:cNvPr>
          <p:cNvSpPr txBox="1"/>
          <p:nvPr/>
        </p:nvSpPr>
        <p:spPr>
          <a:xfrm>
            <a:off x="4229100" y="372502"/>
            <a:ext cx="3486150" cy="461665"/>
          </a:xfrm>
          <a:prstGeom prst="rect">
            <a:avLst/>
          </a:prstGeom>
          <a:noFill/>
        </p:spPr>
        <p:txBody>
          <a:bodyPr wrap="square" rtlCol="0">
            <a:spAutoFit/>
          </a:bodyPr>
          <a:lstStyle/>
          <a:p>
            <a:pPr algn="r"/>
            <a:r>
              <a:rPr lang="pt-BR" sz="2400" i="1" dirty="0">
                <a:solidFill>
                  <a:srgbClr val="B2214D"/>
                </a:solidFill>
              </a:rPr>
              <a:t>WIP Presentation</a:t>
            </a:r>
            <a:endParaRPr lang="en-US" sz="2400" i="1" dirty="0">
              <a:solidFill>
                <a:srgbClr val="B2214D"/>
              </a:solidFill>
            </a:endParaRPr>
          </a:p>
        </p:txBody>
      </p:sp>
      <p:pic>
        <p:nvPicPr>
          <p:cNvPr id="20" name="Imagem 19" descr="Fundo preto com letras vermelhas&#10;&#10;Descrição gerada automaticamente">
            <a:extLst>
              <a:ext uri="{FF2B5EF4-FFF2-40B4-BE49-F238E27FC236}">
                <a16:creationId xmlns:a16="http://schemas.microsoft.com/office/drawing/2014/main" id="{3B08B5E7-234C-4941-B769-DD877C02A687}"/>
              </a:ext>
            </a:extLst>
          </p:cNvPr>
          <p:cNvPicPr>
            <a:picLocks noChangeAspect="1"/>
          </p:cNvPicPr>
          <p:nvPr/>
        </p:nvPicPr>
        <p:blipFill rotWithShape="1">
          <a:blip r:embed="rId3">
            <a:extLst>
              <a:ext uri="{28A0092B-C50C-407E-A947-70E740481C1C}">
                <a14:useLocalDpi xmlns:a14="http://schemas.microsoft.com/office/drawing/2010/main" val="0"/>
              </a:ext>
            </a:extLst>
          </a:blip>
          <a:srcRect l="20000" t="31054" r="70833" b="57225"/>
          <a:stretch/>
        </p:blipFill>
        <p:spPr>
          <a:xfrm>
            <a:off x="7200900" y="750585"/>
            <a:ext cx="409210" cy="392415"/>
          </a:xfrm>
          <a:prstGeom prst="rect">
            <a:avLst/>
          </a:prstGeom>
        </p:spPr>
      </p:pic>
      <p:pic>
        <p:nvPicPr>
          <p:cNvPr id="23" name="Picture 22" descr="A logo with text on it&#10;&#10;Description automatically generated">
            <a:extLst>
              <a:ext uri="{FF2B5EF4-FFF2-40B4-BE49-F238E27FC236}">
                <a16:creationId xmlns:a16="http://schemas.microsoft.com/office/drawing/2014/main" id="{5EF8760F-909C-6C10-8DB3-328E22BE11F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42984" y="372502"/>
            <a:ext cx="2143167" cy="997059"/>
          </a:xfrm>
          <a:prstGeom prst="rect">
            <a:avLst/>
          </a:prstGeom>
        </p:spPr>
      </p:pic>
      <p:grpSp>
        <p:nvGrpSpPr>
          <p:cNvPr id="11" name="Group 10">
            <a:extLst>
              <a:ext uri="{FF2B5EF4-FFF2-40B4-BE49-F238E27FC236}">
                <a16:creationId xmlns:a16="http://schemas.microsoft.com/office/drawing/2014/main" id="{C48FB56D-D4C3-1A81-8712-6B1B28489711}"/>
              </a:ext>
            </a:extLst>
          </p:cNvPr>
          <p:cNvGrpSpPr/>
          <p:nvPr/>
        </p:nvGrpSpPr>
        <p:grpSpPr>
          <a:xfrm>
            <a:off x="0" y="4657189"/>
            <a:ext cx="9144000" cy="675443"/>
            <a:chOff x="0" y="4657189"/>
            <a:chExt cx="9144000" cy="675443"/>
          </a:xfrm>
        </p:grpSpPr>
        <p:grpSp>
          <p:nvGrpSpPr>
            <p:cNvPr id="13" name="Group 12">
              <a:extLst>
                <a:ext uri="{FF2B5EF4-FFF2-40B4-BE49-F238E27FC236}">
                  <a16:creationId xmlns:a16="http://schemas.microsoft.com/office/drawing/2014/main" id="{85DB1043-57FB-8094-D22A-7066B37AC5D7}"/>
                </a:ext>
              </a:extLst>
            </p:cNvPr>
            <p:cNvGrpSpPr/>
            <p:nvPr/>
          </p:nvGrpSpPr>
          <p:grpSpPr>
            <a:xfrm>
              <a:off x="0" y="4657189"/>
              <a:ext cx="9144000" cy="675443"/>
              <a:chOff x="0" y="4657189"/>
              <a:chExt cx="9144000" cy="675443"/>
            </a:xfrm>
          </p:grpSpPr>
          <p:sp>
            <p:nvSpPr>
              <p:cNvPr id="18" name="Rectangle 4">
                <a:extLst>
                  <a:ext uri="{FF2B5EF4-FFF2-40B4-BE49-F238E27FC236}">
                    <a16:creationId xmlns:a16="http://schemas.microsoft.com/office/drawing/2014/main" id="{EFBA7EED-002F-D789-D0E2-65F07A3A38EB}"/>
                  </a:ext>
                </a:extLst>
              </p:cNvPr>
              <p:cNvSpPr/>
              <p:nvPr/>
            </p:nvSpPr>
            <p:spPr>
              <a:xfrm>
                <a:off x="0" y="4657189"/>
                <a:ext cx="9144000" cy="530657"/>
              </a:xfrm>
              <a:prstGeom prst="roundRect">
                <a:avLst/>
              </a:prstGeom>
              <a:solidFill>
                <a:srgbClr val="343A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C4C4C4"/>
                  </a:solidFill>
                </a:endParaRPr>
              </a:p>
            </p:txBody>
          </p:sp>
          <p:sp>
            <p:nvSpPr>
              <p:cNvPr id="19" name="TextBox 18">
                <a:extLst>
                  <a:ext uri="{FF2B5EF4-FFF2-40B4-BE49-F238E27FC236}">
                    <a16:creationId xmlns:a16="http://schemas.microsoft.com/office/drawing/2014/main" id="{87D13B9F-93B5-CD79-7F0F-B6B129C061CD}"/>
                  </a:ext>
                </a:extLst>
              </p:cNvPr>
              <p:cNvSpPr txBox="1"/>
              <p:nvPr/>
            </p:nvSpPr>
            <p:spPr>
              <a:xfrm>
                <a:off x="2286000" y="4740101"/>
                <a:ext cx="5593752" cy="369332"/>
              </a:xfrm>
              <a:prstGeom prst="rect">
                <a:avLst/>
              </a:prstGeom>
              <a:noFill/>
            </p:spPr>
            <p:txBody>
              <a:bodyPr wrap="square" rtlCol="0">
                <a:spAutoFit/>
              </a:bodyPr>
              <a:lstStyle/>
              <a:p>
                <a:pPr lvl="0" algn="r"/>
                <a:r>
                  <a:rPr lang="en-US" sz="900" dirty="0">
                    <a:solidFill>
                      <a:schemeClr val="lt1"/>
                    </a:solidFill>
                    <a:latin typeface="Avenir"/>
                    <a:ea typeface="Avenir"/>
                    <a:cs typeface="Avenir"/>
                    <a:sym typeface="Avenir"/>
                  </a:rPr>
                  <a:t>THE 44</a:t>
                </a:r>
                <a:r>
                  <a:rPr lang="en-US" sz="900" baseline="30000" dirty="0">
                    <a:solidFill>
                      <a:schemeClr val="lt1"/>
                    </a:solidFill>
                    <a:latin typeface="Avenir"/>
                    <a:ea typeface="Avenir"/>
                    <a:cs typeface="Avenir"/>
                    <a:sym typeface="Avenir"/>
                  </a:rPr>
                  <a:t>TH</a:t>
                </a:r>
                <a:r>
                  <a:rPr lang="en-US" sz="900" dirty="0">
                    <a:solidFill>
                      <a:schemeClr val="lt1"/>
                    </a:solidFill>
                    <a:latin typeface="Avenir"/>
                    <a:ea typeface="Avenir"/>
                    <a:cs typeface="Avenir"/>
                    <a:sym typeface="Avenir"/>
                  </a:rPr>
                  <a:t> INTERNATIONAL SYSTEM DYNAMICS CONFERENCE</a:t>
                </a:r>
                <a:endParaRPr lang="en-US" sz="900" dirty="0"/>
              </a:p>
              <a:p>
                <a:pPr lvl="0" algn="r"/>
                <a:r>
                  <a:rPr lang="en-US" sz="900" dirty="0">
                    <a:solidFill>
                      <a:schemeClr val="lt1"/>
                    </a:solidFill>
                    <a:latin typeface="Avenir"/>
                    <a:ea typeface="Avenir"/>
                    <a:cs typeface="Avenir"/>
                    <a:sym typeface="Avenir"/>
                  </a:rPr>
                  <a:t>Delft, Netherlands and Virtually</a:t>
                </a:r>
                <a:endParaRPr lang="en-US" sz="900" dirty="0"/>
              </a:p>
            </p:txBody>
          </p:sp>
          <p:grpSp>
            <p:nvGrpSpPr>
              <p:cNvPr id="21" name="Group 20">
                <a:extLst>
                  <a:ext uri="{FF2B5EF4-FFF2-40B4-BE49-F238E27FC236}">
                    <a16:creationId xmlns:a16="http://schemas.microsoft.com/office/drawing/2014/main" id="{647C63B4-C566-F97C-5D6D-08EA09A18C38}"/>
                  </a:ext>
                </a:extLst>
              </p:cNvPr>
              <p:cNvGrpSpPr/>
              <p:nvPr/>
            </p:nvGrpSpPr>
            <p:grpSpPr>
              <a:xfrm>
                <a:off x="1378548" y="4686300"/>
                <a:ext cx="2107603" cy="646332"/>
                <a:chOff x="1378548" y="4686300"/>
                <a:chExt cx="2107603" cy="646332"/>
              </a:xfrm>
            </p:grpSpPr>
            <p:pic>
              <p:nvPicPr>
                <p:cNvPr id="22" name="Picture 2">
                  <a:extLst>
                    <a:ext uri="{FF2B5EF4-FFF2-40B4-BE49-F238E27FC236}">
                      <a16:creationId xmlns:a16="http://schemas.microsoft.com/office/drawing/2014/main" id="{3EC70105-B3E4-268D-3C4C-6D99BE93510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78548" y="4691185"/>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4">
                  <a:extLst>
                    <a:ext uri="{FF2B5EF4-FFF2-40B4-BE49-F238E27FC236}">
                      <a16:creationId xmlns:a16="http://schemas.microsoft.com/office/drawing/2014/main" id="{92FD6BC6-92A6-C9C3-C86E-E2A96A52C9D1}"/>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657350" y="4686300"/>
                  <a:ext cx="228600" cy="228600"/>
                </a:xfrm>
                <a:prstGeom prst="rect">
                  <a:avLst/>
                </a:prstGeom>
                <a:noFill/>
                <a:extLst>
                  <a:ext uri="{909E8E84-426E-40DD-AFC4-6F175D3DCCD1}">
                    <a14:hiddenFill xmlns:a14="http://schemas.microsoft.com/office/drawing/2010/main">
                      <a:solidFill>
                        <a:srgbClr val="FFFFFF"/>
                      </a:solidFill>
                    </a14:hiddenFill>
                  </a:ext>
                </a:extLst>
              </p:spPr>
            </p:pic>
            <p:sp>
              <p:nvSpPr>
                <p:cNvPr id="25" name="Retângulo 9">
                  <a:extLst>
                    <a:ext uri="{FF2B5EF4-FFF2-40B4-BE49-F238E27FC236}">
                      <a16:creationId xmlns:a16="http://schemas.microsoft.com/office/drawing/2014/main" id="{9953DED5-91AB-5FA1-2C4B-454AEDF45C44}"/>
                    </a:ext>
                  </a:extLst>
                </p:cNvPr>
                <p:cNvSpPr/>
                <p:nvPr/>
              </p:nvSpPr>
              <p:spPr>
                <a:xfrm>
                  <a:off x="1867047" y="4686301"/>
                  <a:ext cx="1619104" cy="646331"/>
                </a:xfrm>
                <a:prstGeom prst="rect">
                  <a:avLst/>
                </a:prstGeom>
              </p:spPr>
              <p:txBody>
                <a:bodyPr wrap="square">
                  <a:spAutoFit/>
                </a:bodyPr>
                <a:lstStyle/>
                <a:p>
                  <a:r>
                    <a:rPr lang="en-US" sz="1200" dirty="0">
                      <a:solidFill>
                        <a:srgbClr val="FFFFFF"/>
                      </a:solidFill>
                      <a:latin typeface="Arial" panose="020B0604020202020204" pitchFamily="34" charset="0"/>
                    </a:rPr>
                    <a:t>@</a:t>
                  </a:r>
                  <a:r>
                    <a:rPr lang="en-US" sz="1200" dirty="0" err="1">
                      <a:solidFill>
                        <a:srgbClr val="FFFFFF"/>
                      </a:solidFill>
                      <a:latin typeface="Arial" panose="020B0604020202020204" pitchFamily="34" charset="0"/>
                    </a:rPr>
                    <a:t>systemdynamics</a:t>
                  </a:r>
                  <a:r>
                    <a:rPr lang="en-US" sz="1200" dirty="0">
                      <a:solidFill>
                        <a:srgbClr val="FFFFFF"/>
                      </a:solidFill>
                      <a:latin typeface="Arial" panose="020B0604020202020204" pitchFamily="34" charset="0"/>
                    </a:rPr>
                    <a:t>_</a:t>
                  </a:r>
                  <a:endParaRPr lang="en-US" sz="1200" dirty="0"/>
                </a:p>
                <a:p>
                  <a:br>
                    <a:rPr lang="en-US" sz="1200" dirty="0"/>
                  </a:br>
                  <a:endParaRPr lang="en-US" sz="1200" dirty="0"/>
                </a:p>
              </p:txBody>
            </p:sp>
          </p:grpSp>
        </p:grpSp>
        <p:sp>
          <p:nvSpPr>
            <p:cNvPr id="14" name="Retângulo 15">
              <a:extLst>
                <a:ext uri="{FF2B5EF4-FFF2-40B4-BE49-F238E27FC236}">
                  <a16:creationId xmlns:a16="http://schemas.microsoft.com/office/drawing/2014/main" id="{5EF2500F-ABD7-3BD1-FCD5-9FE922D185DA}"/>
                </a:ext>
              </a:extLst>
            </p:cNvPr>
            <p:cNvSpPr/>
            <p:nvPr/>
          </p:nvSpPr>
          <p:spPr>
            <a:xfrm>
              <a:off x="1592726" y="4910847"/>
              <a:ext cx="1801061" cy="276999"/>
            </a:xfrm>
            <a:prstGeom prst="rect">
              <a:avLst/>
            </a:prstGeom>
          </p:spPr>
          <p:txBody>
            <a:bodyPr wrap="square">
              <a:spAutoFit/>
            </a:bodyPr>
            <a:lstStyle/>
            <a:p>
              <a:r>
                <a:rPr lang="en-US" sz="1200" dirty="0">
                  <a:solidFill>
                    <a:srgbClr val="FFFFFF"/>
                  </a:solidFill>
                  <a:latin typeface="Arial" panose="020B0604020202020204" pitchFamily="34" charset="0"/>
                </a:rPr>
                <a:t>#isdc2026</a:t>
              </a:r>
              <a:endParaRPr lang="en-US" sz="1200" dirty="0"/>
            </a:p>
          </p:txBody>
        </p:sp>
        <p:pic>
          <p:nvPicPr>
            <p:cNvPr id="15" name="Google Shape;210;p28">
              <a:extLst>
                <a:ext uri="{FF2B5EF4-FFF2-40B4-BE49-F238E27FC236}">
                  <a16:creationId xmlns:a16="http://schemas.microsoft.com/office/drawing/2014/main" id="{862B62DA-B9DA-4AC1-61A0-3A9EEB4D840A}"/>
                </a:ext>
              </a:extLst>
            </p:cNvPr>
            <p:cNvPicPr preferRelativeResize="0"/>
            <p:nvPr/>
          </p:nvPicPr>
          <p:blipFill>
            <a:blip r:embed="rId7">
              <a:alphaModFix/>
            </a:blip>
            <a:stretch>
              <a:fillRect/>
            </a:stretch>
          </p:blipFill>
          <p:spPr>
            <a:xfrm>
              <a:off x="1383556" y="4959976"/>
              <a:ext cx="216644" cy="183524"/>
            </a:xfrm>
            <a:prstGeom prst="rect">
              <a:avLst/>
            </a:prstGeom>
            <a:noFill/>
            <a:ln>
              <a:noFill/>
            </a:ln>
          </p:spPr>
        </p:pic>
      </p:grpSp>
    </p:spTree>
    <p:extLst>
      <p:ext uri="{BB962C8B-B14F-4D97-AF65-F5344CB8AC3E}">
        <p14:creationId xmlns:p14="http://schemas.microsoft.com/office/powerpoint/2010/main" val="1988903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5900" y="856545"/>
            <a:ext cx="6172200" cy="3751341"/>
          </a:xfrm>
        </p:spPr>
        <p:txBody>
          <a:bodyPr>
            <a:normAutofit/>
          </a:bodyPr>
          <a:lstStyle/>
          <a:p>
            <a:r>
              <a:rPr lang="en-US" sz="2250" dirty="0"/>
              <a:t>Model results are often not acted upon</a:t>
            </a:r>
          </a:p>
          <a:p>
            <a:pPr lvl="1"/>
            <a:r>
              <a:rPr lang="en-US" sz="1950" dirty="0"/>
              <a:t>Attention</a:t>
            </a:r>
          </a:p>
          <a:p>
            <a:pPr lvl="1"/>
            <a:r>
              <a:rPr lang="en-US" sz="1950" dirty="0"/>
              <a:t>Understandability</a:t>
            </a:r>
          </a:p>
          <a:p>
            <a:pPr lvl="1"/>
            <a:r>
              <a:rPr lang="en-US" sz="1950" dirty="0"/>
              <a:t>Believability</a:t>
            </a:r>
          </a:p>
          <a:p>
            <a:r>
              <a:rPr lang="en-US" sz="2250" dirty="0"/>
              <a:t>Stories face similar obstacles</a:t>
            </a:r>
          </a:p>
          <a:p>
            <a:pPr lvl="1"/>
            <a:r>
              <a:rPr lang="en-US" sz="1950" dirty="0"/>
              <a:t>Plot and Characterization (Empathy)</a:t>
            </a:r>
          </a:p>
          <a:p>
            <a:pPr lvl="1"/>
            <a:r>
              <a:rPr lang="en-US" sz="1950" dirty="0"/>
              <a:t>Understandability</a:t>
            </a:r>
          </a:p>
          <a:p>
            <a:pPr lvl="1"/>
            <a:r>
              <a:rPr lang="en-US" sz="1950" dirty="0"/>
              <a:t>Verisimilitude</a:t>
            </a:r>
          </a:p>
        </p:txBody>
      </p:sp>
      <p:sp>
        <p:nvSpPr>
          <p:cNvPr id="4" name="TextBox 3"/>
          <p:cNvSpPr txBox="1"/>
          <p:nvPr/>
        </p:nvSpPr>
        <p:spPr>
          <a:xfrm>
            <a:off x="8468740" y="4474518"/>
            <a:ext cx="827660" cy="230832"/>
          </a:xfrm>
          <a:prstGeom prst="rect">
            <a:avLst/>
          </a:prstGeom>
          <a:noFill/>
        </p:spPr>
        <p:txBody>
          <a:bodyPr wrap="square" rtlCol="0">
            <a:spAutoFit/>
          </a:bodyPr>
          <a:lstStyle/>
          <a:p>
            <a:r>
              <a:rPr lang="en-US" sz="900" dirty="0"/>
              <a:t>0:30-2:00</a:t>
            </a:r>
          </a:p>
        </p:txBody>
      </p:sp>
      <p:sp>
        <p:nvSpPr>
          <p:cNvPr id="5" name="Rectangle 4"/>
          <p:cNvSpPr/>
          <p:nvPr/>
        </p:nvSpPr>
        <p:spPr>
          <a:xfrm>
            <a:off x="1371600" y="651511"/>
            <a:ext cx="6400800" cy="34289"/>
          </a:xfrm>
          <a:prstGeom prst="rect">
            <a:avLst/>
          </a:prstGeom>
          <a:solidFill>
            <a:srgbClr val="C4C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TextBox 8"/>
          <p:cNvSpPr txBox="1"/>
          <p:nvPr/>
        </p:nvSpPr>
        <p:spPr>
          <a:xfrm>
            <a:off x="2286000" y="86047"/>
            <a:ext cx="4914900" cy="230832"/>
          </a:xfrm>
          <a:prstGeom prst="rect">
            <a:avLst/>
          </a:prstGeom>
          <a:noFill/>
        </p:spPr>
        <p:txBody>
          <a:bodyPr wrap="square" rtlCol="0">
            <a:spAutoFit/>
          </a:bodyPr>
          <a:lstStyle/>
          <a:p>
            <a:endParaRPr lang="en-US" sz="900" dirty="0">
              <a:solidFill>
                <a:schemeClr val="bg1"/>
              </a:solidFill>
              <a:latin typeface="Avenir LT Std 55 Roman" panose="020B0503020203020204" pitchFamily="34" charset="0"/>
            </a:endParaRPr>
          </a:p>
        </p:txBody>
      </p:sp>
      <p:sp>
        <p:nvSpPr>
          <p:cNvPr id="2" name="Title 1"/>
          <p:cNvSpPr>
            <a:spLocks noGrp="1"/>
          </p:cNvSpPr>
          <p:nvPr>
            <p:ph type="title"/>
          </p:nvPr>
        </p:nvSpPr>
        <p:spPr>
          <a:xfrm>
            <a:off x="1485900" y="152680"/>
            <a:ext cx="6172200" cy="533120"/>
          </a:xfrm>
        </p:spPr>
        <p:txBody>
          <a:bodyPr>
            <a:normAutofit fontScale="90000"/>
          </a:bodyPr>
          <a:lstStyle/>
          <a:p>
            <a:pPr algn="l"/>
            <a:r>
              <a:rPr lang="en-US" dirty="0"/>
              <a:t>Problem Statement</a:t>
            </a:r>
          </a:p>
        </p:txBody>
      </p:sp>
      <p:sp>
        <p:nvSpPr>
          <p:cNvPr id="13" name="TextBox 8">
            <a:extLst>
              <a:ext uri="{FF2B5EF4-FFF2-40B4-BE49-F238E27FC236}">
                <a16:creationId xmlns:a16="http://schemas.microsoft.com/office/drawing/2014/main" id="{C93894B4-FD31-40CA-995C-F67E626595C7}"/>
              </a:ext>
            </a:extLst>
          </p:cNvPr>
          <p:cNvSpPr txBox="1"/>
          <p:nvPr/>
        </p:nvSpPr>
        <p:spPr>
          <a:xfrm>
            <a:off x="4114800" y="4857750"/>
            <a:ext cx="3764952" cy="369332"/>
          </a:xfrm>
          <a:prstGeom prst="rect">
            <a:avLst/>
          </a:prstGeom>
          <a:noFill/>
        </p:spPr>
        <p:txBody>
          <a:bodyPr wrap="square" rtlCol="0">
            <a:spAutoFit/>
          </a:bodyPr>
          <a:lstStyle/>
          <a:p>
            <a:pPr algn="r"/>
            <a:r>
              <a:rPr lang="en-US" sz="900" dirty="0">
                <a:solidFill>
                  <a:schemeClr val="bg1"/>
                </a:solidFill>
                <a:latin typeface="Avenir LT Std 55 Roman" panose="020B0503020203020204" pitchFamily="34" charset="0"/>
              </a:rPr>
              <a:t>THE 40</a:t>
            </a:r>
            <a:r>
              <a:rPr lang="en-US" sz="900" baseline="30000" dirty="0">
                <a:solidFill>
                  <a:schemeClr val="bg1"/>
                </a:solidFill>
                <a:latin typeface="Avenir LT Std 55 Roman" panose="020B0503020203020204" pitchFamily="34" charset="0"/>
              </a:rPr>
              <a:t>TH</a:t>
            </a:r>
            <a:r>
              <a:rPr lang="en-US" sz="900" dirty="0">
                <a:solidFill>
                  <a:schemeClr val="bg1"/>
                </a:solidFill>
                <a:latin typeface="Avenir LT Std 55 Roman" panose="020B0503020203020204" pitchFamily="34" charset="0"/>
              </a:rPr>
              <a:t> INTERNATIONAL SYSTEM DYNAMICS CONFERENCE</a:t>
            </a:r>
          </a:p>
          <a:p>
            <a:pPr algn="r"/>
            <a:r>
              <a:rPr lang="en-US" sz="900" dirty="0">
                <a:solidFill>
                  <a:schemeClr val="bg1"/>
                </a:solidFill>
                <a:latin typeface="Avenir LT Std 55 Roman" panose="020B0503020203020204" pitchFamily="34" charset="0"/>
              </a:rPr>
              <a:t>Virtually everywhere!</a:t>
            </a:r>
          </a:p>
        </p:txBody>
      </p:sp>
      <p:sp>
        <p:nvSpPr>
          <p:cNvPr id="17" name="Retângulo 16">
            <a:extLst>
              <a:ext uri="{FF2B5EF4-FFF2-40B4-BE49-F238E27FC236}">
                <a16:creationId xmlns:a16="http://schemas.microsoft.com/office/drawing/2014/main" id="{E99FA53A-D705-494A-8412-36AEB6ABD20F}"/>
              </a:ext>
            </a:extLst>
          </p:cNvPr>
          <p:cNvSpPr/>
          <p:nvPr/>
        </p:nvSpPr>
        <p:spPr>
          <a:xfrm>
            <a:off x="1570789" y="4889585"/>
            <a:ext cx="1801061" cy="276999"/>
          </a:xfrm>
          <a:prstGeom prst="rect">
            <a:avLst/>
          </a:prstGeom>
        </p:spPr>
        <p:txBody>
          <a:bodyPr wrap="square">
            <a:spAutoFit/>
          </a:bodyPr>
          <a:lstStyle/>
          <a:p>
            <a:r>
              <a:rPr lang="en-US" sz="1200" dirty="0">
                <a:solidFill>
                  <a:srgbClr val="FFFFFF"/>
                </a:solidFill>
                <a:latin typeface="Arial" panose="020B0604020202020204" pitchFamily="34" charset="0"/>
              </a:rPr>
              <a:t>#isdc2022</a:t>
            </a:r>
            <a:endParaRPr lang="en-US" sz="1200" dirty="0"/>
          </a:p>
        </p:txBody>
      </p:sp>
      <p:pic>
        <p:nvPicPr>
          <p:cNvPr id="18" name="Google Shape;210;p28">
            <a:extLst>
              <a:ext uri="{FF2B5EF4-FFF2-40B4-BE49-F238E27FC236}">
                <a16:creationId xmlns:a16="http://schemas.microsoft.com/office/drawing/2014/main" id="{4CBD87F9-4642-4305-88AF-582437A4E487}"/>
              </a:ext>
            </a:extLst>
          </p:cNvPr>
          <p:cNvPicPr preferRelativeResize="0"/>
          <p:nvPr/>
        </p:nvPicPr>
        <p:blipFill>
          <a:blip r:embed="rId3">
            <a:alphaModFix/>
          </a:blip>
          <a:stretch>
            <a:fillRect/>
          </a:stretch>
        </p:blipFill>
        <p:spPr>
          <a:xfrm>
            <a:off x="1354146" y="4934661"/>
            <a:ext cx="216644" cy="183524"/>
          </a:xfrm>
          <a:prstGeom prst="rect">
            <a:avLst/>
          </a:prstGeom>
          <a:noFill/>
          <a:ln>
            <a:noFill/>
          </a:ln>
        </p:spPr>
      </p:pic>
      <p:pic>
        <p:nvPicPr>
          <p:cNvPr id="23" name="Picture 22" descr="A red and grey logo&#10;&#10;Description automatically generated">
            <a:extLst>
              <a:ext uri="{FF2B5EF4-FFF2-40B4-BE49-F238E27FC236}">
                <a16:creationId xmlns:a16="http://schemas.microsoft.com/office/drawing/2014/main" id="{5A47417E-0072-2AD7-FB5D-D2C2DDB28CF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02177" y="112659"/>
            <a:ext cx="643388" cy="481701"/>
          </a:xfrm>
          <a:prstGeom prst="rect">
            <a:avLst/>
          </a:prstGeom>
        </p:spPr>
      </p:pic>
      <p:grpSp>
        <p:nvGrpSpPr>
          <p:cNvPr id="6" name="Group 5">
            <a:extLst>
              <a:ext uri="{FF2B5EF4-FFF2-40B4-BE49-F238E27FC236}">
                <a16:creationId xmlns:a16="http://schemas.microsoft.com/office/drawing/2014/main" id="{19BD7A5F-AE75-42D4-4638-DCB3C83BBD37}"/>
              </a:ext>
            </a:extLst>
          </p:cNvPr>
          <p:cNvGrpSpPr/>
          <p:nvPr/>
        </p:nvGrpSpPr>
        <p:grpSpPr>
          <a:xfrm>
            <a:off x="0" y="4657189"/>
            <a:ext cx="9144000" cy="675443"/>
            <a:chOff x="0" y="4657189"/>
            <a:chExt cx="9144000" cy="675443"/>
          </a:xfrm>
        </p:grpSpPr>
        <p:grpSp>
          <p:nvGrpSpPr>
            <p:cNvPr id="7" name="Group 6">
              <a:extLst>
                <a:ext uri="{FF2B5EF4-FFF2-40B4-BE49-F238E27FC236}">
                  <a16:creationId xmlns:a16="http://schemas.microsoft.com/office/drawing/2014/main" id="{B1DEA943-7A49-30EF-0B59-C9DA1BEA705A}"/>
                </a:ext>
              </a:extLst>
            </p:cNvPr>
            <p:cNvGrpSpPr/>
            <p:nvPr/>
          </p:nvGrpSpPr>
          <p:grpSpPr>
            <a:xfrm>
              <a:off x="0" y="4657189"/>
              <a:ext cx="9144000" cy="675443"/>
              <a:chOff x="0" y="4657189"/>
              <a:chExt cx="9144000" cy="675443"/>
            </a:xfrm>
          </p:grpSpPr>
          <p:sp>
            <p:nvSpPr>
              <p:cNvPr id="25" name="Rectangle 4">
                <a:extLst>
                  <a:ext uri="{FF2B5EF4-FFF2-40B4-BE49-F238E27FC236}">
                    <a16:creationId xmlns:a16="http://schemas.microsoft.com/office/drawing/2014/main" id="{10C7684A-2E31-F4D1-4A00-367899DB6E5B}"/>
                  </a:ext>
                </a:extLst>
              </p:cNvPr>
              <p:cNvSpPr/>
              <p:nvPr/>
            </p:nvSpPr>
            <p:spPr>
              <a:xfrm>
                <a:off x="0" y="4657189"/>
                <a:ext cx="9144000" cy="530657"/>
              </a:xfrm>
              <a:prstGeom prst="roundRect">
                <a:avLst/>
              </a:prstGeom>
              <a:solidFill>
                <a:srgbClr val="343A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C4C4C4"/>
                  </a:solidFill>
                </a:endParaRPr>
              </a:p>
            </p:txBody>
          </p:sp>
          <p:sp>
            <p:nvSpPr>
              <p:cNvPr id="26" name="TextBox 25">
                <a:extLst>
                  <a:ext uri="{FF2B5EF4-FFF2-40B4-BE49-F238E27FC236}">
                    <a16:creationId xmlns:a16="http://schemas.microsoft.com/office/drawing/2014/main" id="{DE344E8C-6806-A102-1C0C-4E7425AB9BAC}"/>
                  </a:ext>
                </a:extLst>
              </p:cNvPr>
              <p:cNvSpPr txBox="1"/>
              <p:nvPr/>
            </p:nvSpPr>
            <p:spPr>
              <a:xfrm>
                <a:off x="2286000" y="4740101"/>
                <a:ext cx="5593752" cy="369332"/>
              </a:xfrm>
              <a:prstGeom prst="rect">
                <a:avLst/>
              </a:prstGeom>
              <a:noFill/>
            </p:spPr>
            <p:txBody>
              <a:bodyPr wrap="square" rtlCol="0">
                <a:spAutoFit/>
              </a:bodyPr>
              <a:lstStyle/>
              <a:p>
                <a:pPr lvl="0" algn="r"/>
                <a:r>
                  <a:rPr lang="en-US" sz="900" dirty="0">
                    <a:solidFill>
                      <a:schemeClr val="lt1"/>
                    </a:solidFill>
                    <a:latin typeface="Avenir"/>
                    <a:ea typeface="Avenir"/>
                    <a:cs typeface="Avenir"/>
                    <a:sym typeface="Avenir"/>
                  </a:rPr>
                  <a:t>THE 44</a:t>
                </a:r>
                <a:r>
                  <a:rPr lang="en-US" sz="900" baseline="30000" dirty="0">
                    <a:solidFill>
                      <a:schemeClr val="lt1"/>
                    </a:solidFill>
                    <a:latin typeface="Avenir"/>
                    <a:ea typeface="Avenir"/>
                    <a:cs typeface="Avenir"/>
                    <a:sym typeface="Avenir"/>
                  </a:rPr>
                  <a:t>TH</a:t>
                </a:r>
                <a:r>
                  <a:rPr lang="en-US" sz="900" dirty="0">
                    <a:solidFill>
                      <a:schemeClr val="lt1"/>
                    </a:solidFill>
                    <a:latin typeface="Avenir"/>
                    <a:ea typeface="Avenir"/>
                    <a:cs typeface="Avenir"/>
                    <a:sym typeface="Avenir"/>
                  </a:rPr>
                  <a:t> INTERNATIONAL SYSTEM DYNAMICS CONFERENCE</a:t>
                </a:r>
                <a:endParaRPr lang="en-US" sz="900" dirty="0"/>
              </a:p>
              <a:p>
                <a:pPr lvl="0" algn="r"/>
                <a:r>
                  <a:rPr lang="en-US" sz="900" dirty="0">
                    <a:solidFill>
                      <a:schemeClr val="lt1"/>
                    </a:solidFill>
                    <a:latin typeface="Avenir"/>
                    <a:ea typeface="Avenir"/>
                    <a:cs typeface="Avenir"/>
                    <a:sym typeface="Avenir"/>
                  </a:rPr>
                  <a:t>Delft, Netherlands and Virtually</a:t>
                </a:r>
                <a:endParaRPr lang="en-US" sz="900" dirty="0"/>
              </a:p>
            </p:txBody>
          </p:sp>
          <p:grpSp>
            <p:nvGrpSpPr>
              <p:cNvPr id="27" name="Group 26">
                <a:extLst>
                  <a:ext uri="{FF2B5EF4-FFF2-40B4-BE49-F238E27FC236}">
                    <a16:creationId xmlns:a16="http://schemas.microsoft.com/office/drawing/2014/main" id="{7F1A1C2C-FB40-2AC4-C387-5536FE74C953}"/>
                  </a:ext>
                </a:extLst>
              </p:cNvPr>
              <p:cNvGrpSpPr/>
              <p:nvPr/>
            </p:nvGrpSpPr>
            <p:grpSpPr>
              <a:xfrm>
                <a:off x="1378548" y="4686300"/>
                <a:ext cx="2107603" cy="646332"/>
                <a:chOff x="1378548" y="4686300"/>
                <a:chExt cx="2107603" cy="646332"/>
              </a:xfrm>
            </p:grpSpPr>
            <p:pic>
              <p:nvPicPr>
                <p:cNvPr id="28" name="Picture 2">
                  <a:extLst>
                    <a:ext uri="{FF2B5EF4-FFF2-40B4-BE49-F238E27FC236}">
                      <a16:creationId xmlns:a16="http://schemas.microsoft.com/office/drawing/2014/main" id="{E97CB200-BEDC-9553-97F3-265F1D4097D9}"/>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78548" y="4691185"/>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4">
                  <a:extLst>
                    <a:ext uri="{FF2B5EF4-FFF2-40B4-BE49-F238E27FC236}">
                      <a16:creationId xmlns:a16="http://schemas.microsoft.com/office/drawing/2014/main" id="{0E1EDD9F-1B40-7F93-6F63-7CA3A5FF425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657350" y="4686300"/>
                  <a:ext cx="228600" cy="228600"/>
                </a:xfrm>
                <a:prstGeom prst="rect">
                  <a:avLst/>
                </a:prstGeom>
                <a:noFill/>
                <a:extLst>
                  <a:ext uri="{909E8E84-426E-40DD-AFC4-6F175D3DCCD1}">
                    <a14:hiddenFill xmlns:a14="http://schemas.microsoft.com/office/drawing/2010/main">
                      <a:solidFill>
                        <a:srgbClr val="FFFFFF"/>
                      </a:solidFill>
                    </a14:hiddenFill>
                  </a:ext>
                </a:extLst>
              </p:spPr>
            </p:pic>
            <p:sp>
              <p:nvSpPr>
                <p:cNvPr id="30" name="Retângulo 9">
                  <a:extLst>
                    <a:ext uri="{FF2B5EF4-FFF2-40B4-BE49-F238E27FC236}">
                      <a16:creationId xmlns:a16="http://schemas.microsoft.com/office/drawing/2014/main" id="{109E9D9D-2718-2297-CB74-8AAD97216E10}"/>
                    </a:ext>
                  </a:extLst>
                </p:cNvPr>
                <p:cNvSpPr/>
                <p:nvPr/>
              </p:nvSpPr>
              <p:spPr>
                <a:xfrm>
                  <a:off x="1867047" y="4686301"/>
                  <a:ext cx="1619104" cy="646331"/>
                </a:xfrm>
                <a:prstGeom prst="rect">
                  <a:avLst/>
                </a:prstGeom>
              </p:spPr>
              <p:txBody>
                <a:bodyPr wrap="square">
                  <a:spAutoFit/>
                </a:bodyPr>
                <a:lstStyle/>
                <a:p>
                  <a:r>
                    <a:rPr lang="en-US" sz="1200" dirty="0">
                      <a:solidFill>
                        <a:srgbClr val="FFFFFF"/>
                      </a:solidFill>
                      <a:latin typeface="Arial" panose="020B0604020202020204" pitchFamily="34" charset="0"/>
                    </a:rPr>
                    <a:t>@</a:t>
                  </a:r>
                  <a:r>
                    <a:rPr lang="en-US" sz="1200" dirty="0" err="1">
                      <a:solidFill>
                        <a:srgbClr val="FFFFFF"/>
                      </a:solidFill>
                      <a:latin typeface="Arial" panose="020B0604020202020204" pitchFamily="34" charset="0"/>
                    </a:rPr>
                    <a:t>systemdynamics</a:t>
                  </a:r>
                  <a:r>
                    <a:rPr lang="en-US" sz="1200" dirty="0">
                      <a:solidFill>
                        <a:srgbClr val="FFFFFF"/>
                      </a:solidFill>
                      <a:latin typeface="Arial" panose="020B0604020202020204" pitchFamily="34" charset="0"/>
                    </a:rPr>
                    <a:t>_</a:t>
                  </a:r>
                  <a:endParaRPr lang="en-US" sz="1200" dirty="0"/>
                </a:p>
                <a:p>
                  <a:br>
                    <a:rPr lang="en-US" sz="1200" dirty="0"/>
                  </a:br>
                  <a:endParaRPr lang="en-US" sz="1200" dirty="0"/>
                </a:p>
              </p:txBody>
            </p:sp>
          </p:grpSp>
        </p:grpSp>
        <p:sp>
          <p:nvSpPr>
            <p:cNvPr id="8" name="Retângulo 15">
              <a:extLst>
                <a:ext uri="{FF2B5EF4-FFF2-40B4-BE49-F238E27FC236}">
                  <a16:creationId xmlns:a16="http://schemas.microsoft.com/office/drawing/2014/main" id="{D38F807B-AD64-666C-D529-AC1678E54C89}"/>
                </a:ext>
              </a:extLst>
            </p:cNvPr>
            <p:cNvSpPr/>
            <p:nvPr/>
          </p:nvSpPr>
          <p:spPr>
            <a:xfrm>
              <a:off x="1592726" y="4910847"/>
              <a:ext cx="1801061" cy="276999"/>
            </a:xfrm>
            <a:prstGeom prst="rect">
              <a:avLst/>
            </a:prstGeom>
          </p:spPr>
          <p:txBody>
            <a:bodyPr wrap="square">
              <a:spAutoFit/>
            </a:bodyPr>
            <a:lstStyle/>
            <a:p>
              <a:r>
                <a:rPr lang="en-US" sz="1200" dirty="0">
                  <a:solidFill>
                    <a:srgbClr val="FFFFFF"/>
                  </a:solidFill>
                  <a:latin typeface="Arial" panose="020B0604020202020204" pitchFamily="34" charset="0"/>
                </a:rPr>
                <a:t>#isdc2026</a:t>
              </a:r>
              <a:endParaRPr lang="en-US" sz="1200" dirty="0"/>
            </a:p>
          </p:txBody>
        </p:sp>
        <p:pic>
          <p:nvPicPr>
            <p:cNvPr id="24" name="Google Shape;210;p28">
              <a:extLst>
                <a:ext uri="{FF2B5EF4-FFF2-40B4-BE49-F238E27FC236}">
                  <a16:creationId xmlns:a16="http://schemas.microsoft.com/office/drawing/2014/main" id="{47AED24D-4C85-633B-FCB2-9F9604922CF6}"/>
                </a:ext>
              </a:extLst>
            </p:cNvPr>
            <p:cNvPicPr preferRelativeResize="0"/>
            <p:nvPr/>
          </p:nvPicPr>
          <p:blipFill>
            <a:blip r:embed="rId3">
              <a:alphaModFix/>
            </a:blip>
            <a:stretch>
              <a:fillRect/>
            </a:stretch>
          </p:blipFill>
          <p:spPr>
            <a:xfrm>
              <a:off x="1383556" y="4959976"/>
              <a:ext cx="216644" cy="183524"/>
            </a:xfrm>
            <a:prstGeom prst="rect">
              <a:avLst/>
            </a:prstGeom>
            <a:noFill/>
            <a:ln>
              <a:noFill/>
            </a:ln>
          </p:spPr>
        </p:pic>
      </p:grpSp>
    </p:spTree>
    <p:extLst>
      <p:ext uri="{BB962C8B-B14F-4D97-AF65-F5344CB8AC3E}">
        <p14:creationId xmlns:p14="http://schemas.microsoft.com/office/powerpoint/2010/main" val="2518086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5900" y="833579"/>
            <a:ext cx="6172200" cy="3795570"/>
          </a:xfrm>
        </p:spPr>
        <p:txBody>
          <a:bodyPr>
            <a:normAutofit/>
          </a:bodyPr>
          <a:lstStyle/>
          <a:p>
            <a:r>
              <a:rPr lang="en-US" sz="2250" dirty="0"/>
              <a:t>We are missing empathy in our story telling</a:t>
            </a:r>
          </a:p>
          <a:p>
            <a:r>
              <a:rPr lang="en-US" sz="2250" dirty="0"/>
              <a:t>Empathy building is very much akin to the discovery process when modeling</a:t>
            </a:r>
          </a:p>
          <a:p>
            <a:pPr lvl="1"/>
            <a:r>
              <a:rPr lang="en-US" dirty="0"/>
              <a:t>Both are based on a gap</a:t>
            </a:r>
          </a:p>
          <a:p>
            <a:pPr lvl="2"/>
            <a:r>
              <a:rPr lang="en-US" dirty="0"/>
              <a:t>Conflict/Inability to understand</a:t>
            </a:r>
          </a:p>
          <a:p>
            <a:pPr lvl="1"/>
            <a:r>
              <a:rPr lang="en-US" dirty="0"/>
              <a:t>Both resolve when the work is successful</a:t>
            </a:r>
          </a:p>
          <a:p>
            <a:r>
              <a:rPr lang="en-US" sz="2250" dirty="0"/>
              <a:t>Engaging stakeholders needs to utilize that</a:t>
            </a:r>
          </a:p>
          <a:p>
            <a:pPr lvl="1"/>
            <a:r>
              <a:rPr lang="en-US" dirty="0"/>
              <a:t>A reason Group Model Building (GMB) can be so successful</a:t>
            </a:r>
          </a:p>
        </p:txBody>
      </p:sp>
      <p:sp>
        <p:nvSpPr>
          <p:cNvPr id="4" name="TextBox 3"/>
          <p:cNvSpPr txBox="1"/>
          <p:nvPr/>
        </p:nvSpPr>
        <p:spPr>
          <a:xfrm>
            <a:off x="8488589" y="4474518"/>
            <a:ext cx="884011" cy="230832"/>
          </a:xfrm>
          <a:prstGeom prst="rect">
            <a:avLst/>
          </a:prstGeom>
          <a:noFill/>
        </p:spPr>
        <p:txBody>
          <a:bodyPr wrap="square" rtlCol="0">
            <a:spAutoFit/>
          </a:bodyPr>
          <a:lstStyle/>
          <a:p>
            <a:r>
              <a:rPr lang="en-US" sz="900" dirty="0"/>
              <a:t>2:00-3:30</a:t>
            </a:r>
          </a:p>
        </p:txBody>
      </p:sp>
      <p:sp>
        <p:nvSpPr>
          <p:cNvPr id="11" name="Rectangle 4">
            <a:extLst>
              <a:ext uri="{FF2B5EF4-FFF2-40B4-BE49-F238E27FC236}">
                <a16:creationId xmlns:a16="http://schemas.microsoft.com/office/drawing/2014/main" id="{B017810F-BE0B-413F-B3C1-C7D48DC5FA11}"/>
              </a:ext>
            </a:extLst>
          </p:cNvPr>
          <p:cNvSpPr/>
          <p:nvPr/>
        </p:nvSpPr>
        <p:spPr>
          <a:xfrm>
            <a:off x="1371600" y="651511"/>
            <a:ext cx="6400800" cy="34289"/>
          </a:xfrm>
          <a:prstGeom prst="rect">
            <a:avLst/>
          </a:prstGeom>
          <a:solidFill>
            <a:srgbClr val="C4C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Title 1">
            <a:extLst>
              <a:ext uri="{FF2B5EF4-FFF2-40B4-BE49-F238E27FC236}">
                <a16:creationId xmlns:a16="http://schemas.microsoft.com/office/drawing/2014/main" id="{C51684A8-180B-4CD5-A1DB-B170B1DBD096}"/>
              </a:ext>
            </a:extLst>
          </p:cNvPr>
          <p:cNvSpPr>
            <a:spLocks noGrp="1"/>
          </p:cNvSpPr>
          <p:nvPr>
            <p:ph type="title"/>
          </p:nvPr>
        </p:nvSpPr>
        <p:spPr>
          <a:xfrm>
            <a:off x="1485900" y="152680"/>
            <a:ext cx="6172200" cy="533120"/>
          </a:xfrm>
        </p:spPr>
        <p:txBody>
          <a:bodyPr>
            <a:normAutofit fontScale="90000"/>
          </a:bodyPr>
          <a:lstStyle/>
          <a:p>
            <a:pPr algn="l"/>
            <a:r>
              <a:rPr lang="en-US" dirty="0"/>
              <a:t>Approach or Dynamic Hypothesis</a:t>
            </a:r>
          </a:p>
        </p:txBody>
      </p:sp>
      <p:sp>
        <p:nvSpPr>
          <p:cNvPr id="17" name="TextBox 8">
            <a:extLst>
              <a:ext uri="{FF2B5EF4-FFF2-40B4-BE49-F238E27FC236}">
                <a16:creationId xmlns:a16="http://schemas.microsoft.com/office/drawing/2014/main" id="{EF89D6C9-EE25-4252-AE2E-A5B82F08DAB0}"/>
              </a:ext>
            </a:extLst>
          </p:cNvPr>
          <p:cNvSpPr txBox="1"/>
          <p:nvPr/>
        </p:nvSpPr>
        <p:spPr>
          <a:xfrm>
            <a:off x="4114800" y="4857750"/>
            <a:ext cx="3764952" cy="369332"/>
          </a:xfrm>
          <a:prstGeom prst="rect">
            <a:avLst/>
          </a:prstGeom>
          <a:noFill/>
        </p:spPr>
        <p:txBody>
          <a:bodyPr wrap="square" rtlCol="0">
            <a:spAutoFit/>
          </a:bodyPr>
          <a:lstStyle/>
          <a:p>
            <a:pPr algn="r"/>
            <a:r>
              <a:rPr lang="en-US" sz="900" dirty="0">
                <a:solidFill>
                  <a:schemeClr val="bg1"/>
                </a:solidFill>
                <a:latin typeface="Avenir LT Std 55 Roman" panose="020B0503020203020204" pitchFamily="34" charset="0"/>
              </a:rPr>
              <a:t>THE 40</a:t>
            </a:r>
            <a:r>
              <a:rPr lang="en-US" sz="900" baseline="30000" dirty="0">
                <a:solidFill>
                  <a:schemeClr val="bg1"/>
                </a:solidFill>
                <a:latin typeface="Avenir LT Std 55 Roman" panose="020B0503020203020204" pitchFamily="34" charset="0"/>
              </a:rPr>
              <a:t>TH</a:t>
            </a:r>
            <a:r>
              <a:rPr lang="en-US" sz="900" dirty="0">
                <a:solidFill>
                  <a:schemeClr val="bg1"/>
                </a:solidFill>
                <a:latin typeface="Avenir LT Std 55 Roman" panose="020B0503020203020204" pitchFamily="34" charset="0"/>
              </a:rPr>
              <a:t> INTERNATIONAL SYSTEM DYNAMICS CONFERENCE</a:t>
            </a:r>
          </a:p>
          <a:p>
            <a:pPr algn="r"/>
            <a:r>
              <a:rPr lang="en-US" sz="900" dirty="0">
                <a:solidFill>
                  <a:schemeClr val="bg1"/>
                </a:solidFill>
                <a:latin typeface="Avenir LT Std 55 Roman" panose="020B0503020203020204" pitchFamily="34" charset="0"/>
              </a:rPr>
              <a:t>Virtually everywhere!</a:t>
            </a:r>
          </a:p>
        </p:txBody>
      </p:sp>
      <p:sp>
        <p:nvSpPr>
          <p:cNvPr id="18" name="Retângulo 17">
            <a:extLst>
              <a:ext uri="{FF2B5EF4-FFF2-40B4-BE49-F238E27FC236}">
                <a16:creationId xmlns:a16="http://schemas.microsoft.com/office/drawing/2014/main" id="{D43276D6-3709-4B63-9753-817108CA070A}"/>
              </a:ext>
            </a:extLst>
          </p:cNvPr>
          <p:cNvSpPr/>
          <p:nvPr/>
        </p:nvSpPr>
        <p:spPr>
          <a:xfrm>
            <a:off x="1570789" y="4889585"/>
            <a:ext cx="1801061" cy="276999"/>
          </a:xfrm>
          <a:prstGeom prst="rect">
            <a:avLst/>
          </a:prstGeom>
        </p:spPr>
        <p:txBody>
          <a:bodyPr wrap="square">
            <a:spAutoFit/>
          </a:bodyPr>
          <a:lstStyle/>
          <a:p>
            <a:r>
              <a:rPr lang="en-US" sz="1200" dirty="0">
                <a:solidFill>
                  <a:srgbClr val="FFFFFF"/>
                </a:solidFill>
                <a:latin typeface="Arial" panose="020B0604020202020204" pitchFamily="34" charset="0"/>
              </a:rPr>
              <a:t>#isdc2022</a:t>
            </a:r>
            <a:endParaRPr lang="en-US" sz="1200" dirty="0"/>
          </a:p>
        </p:txBody>
      </p:sp>
      <p:pic>
        <p:nvPicPr>
          <p:cNvPr id="19" name="Google Shape;210;p28">
            <a:extLst>
              <a:ext uri="{FF2B5EF4-FFF2-40B4-BE49-F238E27FC236}">
                <a16:creationId xmlns:a16="http://schemas.microsoft.com/office/drawing/2014/main" id="{BC5C9611-D73A-44B3-A155-C8FAB0856C75}"/>
              </a:ext>
            </a:extLst>
          </p:cNvPr>
          <p:cNvPicPr preferRelativeResize="0"/>
          <p:nvPr/>
        </p:nvPicPr>
        <p:blipFill>
          <a:blip r:embed="rId3">
            <a:alphaModFix/>
          </a:blip>
          <a:stretch>
            <a:fillRect/>
          </a:stretch>
        </p:blipFill>
        <p:spPr>
          <a:xfrm>
            <a:off x="1354146" y="4934661"/>
            <a:ext cx="216644" cy="183524"/>
          </a:xfrm>
          <a:prstGeom prst="rect">
            <a:avLst/>
          </a:prstGeom>
          <a:noFill/>
          <a:ln>
            <a:noFill/>
          </a:ln>
        </p:spPr>
      </p:pic>
      <p:pic>
        <p:nvPicPr>
          <p:cNvPr id="20" name="Picture 19" descr="A red and grey logo&#10;&#10;Description automatically generated">
            <a:extLst>
              <a:ext uri="{FF2B5EF4-FFF2-40B4-BE49-F238E27FC236}">
                <a16:creationId xmlns:a16="http://schemas.microsoft.com/office/drawing/2014/main" id="{0D6C0C17-95E8-CA7E-BF1D-2F33BF8CFF7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02177" y="112659"/>
            <a:ext cx="643388" cy="481701"/>
          </a:xfrm>
          <a:prstGeom prst="rect">
            <a:avLst/>
          </a:prstGeom>
        </p:spPr>
      </p:pic>
      <p:grpSp>
        <p:nvGrpSpPr>
          <p:cNvPr id="13" name="Group 12">
            <a:extLst>
              <a:ext uri="{FF2B5EF4-FFF2-40B4-BE49-F238E27FC236}">
                <a16:creationId xmlns:a16="http://schemas.microsoft.com/office/drawing/2014/main" id="{E1B5C2B4-D9D1-6FBC-321C-8EFC659D506F}"/>
              </a:ext>
            </a:extLst>
          </p:cNvPr>
          <p:cNvGrpSpPr/>
          <p:nvPr/>
        </p:nvGrpSpPr>
        <p:grpSpPr>
          <a:xfrm>
            <a:off x="0" y="4657189"/>
            <a:ext cx="9144000" cy="675443"/>
            <a:chOff x="0" y="4657189"/>
            <a:chExt cx="9144000" cy="675443"/>
          </a:xfrm>
        </p:grpSpPr>
        <p:grpSp>
          <p:nvGrpSpPr>
            <p:cNvPr id="14" name="Group 13">
              <a:extLst>
                <a:ext uri="{FF2B5EF4-FFF2-40B4-BE49-F238E27FC236}">
                  <a16:creationId xmlns:a16="http://schemas.microsoft.com/office/drawing/2014/main" id="{0D93610E-C0A1-FFE7-6652-0EF9B4E7E432}"/>
                </a:ext>
              </a:extLst>
            </p:cNvPr>
            <p:cNvGrpSpPr/>
            <p:nvPr/>
          </p:nvGrpSpPr>
          <p:grpSpPr>
            <a:xfrm>
              <a:off x="0" y="4657189"/>
              <a:ext cx="9144000" cy="675443"/>
              <a:chOff x="0" y="4657189"/>
              <a:chExt cx="9144000" cy="675443"/>
            </a:xfrm>
          </p:grpSpPr>
          <p:sp>
            <p:nvSpPr>
              <p:cNvPr id="22" name="Rectangle 4">
                <a:extLst>
                  <a:ext uri="{FF2B5EF4-FFF2-40B4-BE49-F238E27FC236}">
                    <a16:creationId xmlns:a16="http://schemas.microsoft.com/office/drawing/2014/main" id="{7D2F3F83-15D8-4717-82F4-5466237FC4FE}"/>
                  </a:ext>
                </a:extLst>
              </p:cNvPr>
              <p:cNvSpPr/>
              <p:nvPr/>
            </p:nvSpPr>
            <p:spPr>
              <a:xfrm>
                <a:off x="0" y="4657189"/>
                <a:ext cx="9144000" cy="530657"/>
              </a:xfrm>
              <a:prstGeom prst="roundRect">
                <a:avLst/>
              </a:prstGeom>
              <a:solidFill>
                <a:srgbClr val="343A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C4C4C4"/>
                  </a:solidFill>
                </a:endParaRPr>
              </a:p>
            </p:txBody>
          </p:sp>
          <p:sp>
            <p:nvSpPr>
              <p:cNvPr id="23" name="TextBox 22">
                <a:extLst>
                  <a:ext uri="{FF2B5EF4-FFF2-40B4-BE49-F238E27FC236}">
                    <a16:creationId xmlns:a16="http://schemas.microsoft.com/office/drawing/2014/main" id="{5E6610D5-DDED-E662-C76B-F5B2AD3AB8D1}"/>
                  </a:ext>
                </a:extLst>
              </p:cNvPr>
              <p:cNvSpPr txBox="1"/>
              <p:nvPr/>
            </p:nvSpPr>
            <p:spPr>
              <a:xfrm>
                <a:off x="2286000" y="4740101"/>
                <a:ext cx="5593752" cy="369332"/>
              </a:xfrm>
              <a:prstGeom prst="rect">
                <a:avLst/>
              </a:prstGeom>
              <a:noFill/>
            </p:spPr>
            <p:txBody>
              <a:bodyPr wrap="square" rtlCol="0">
                <a:spAutoFit/>
              </a:bodyPr>
              <a:lstStyle/>
              <a:p>
                <a:pPr lvl="0" algn="r"/>
                <a:r>
                  <a:rPr lang="en-US" sz="900" dirty="0">
                    <a:solidFill>
                      <a:schemeClr val="lt1"/>
                    </a:solidFill>
                    <a:latin typeface="Avenir"/>
                    <a:ea typeface="Avenir"/>
                    <a:cs typeface="Avenir"/>
                    <a:sym typeface="Avenir"/>
                  </a:rPr>
                  <a:t>THE 44</a:t>
                </a:r>
                <a:r>
                  <a:rPr lang="en-US" sz="900" baseline="30000" dirty="0">
                    <a:solidFill>
                      <a:schemeClr val="lt1"/>
                    </a:solidFill>
                    <a:latin typeface="Avenir"/>
                    <a:ea typeface="Avenir"/>
                    <a:cs typeface="Avenir"/>
                    <a:sym typeface="Avenir"/>
                  </a:rPr>
                  <a:t>TH</a:t>
                </a:r>
                <a:r>
                  <a:rPr lang="en-US" sz="900" dirty="0">
                    <a:solidFill>
                      <a:schemeClr val="lt1"/>
                    </a:solidFill>
                    <a:latin typeface="Avenir"/>
                    <a:ea typeface="Avenir"/>
                    <a:cs typeface="Avenir"/>
                    <a:sym typeface="Avenir"/>
                  </a:rPr>
                  <a:t> INTERNATIONAL SYSTEM DYNAMICS CONFERENCE</a:t>
                </a:r>
                <a:endParaRPr lang="en-US" sz="900" dirty="0"/>
              </a:p>
              <a:p>
                <a:pPr lvl="0" algn="r"/>
                <a:r>
                  <a:rPr lang="en-US" sz="900" dirty="0">
                    <a:solidFill>
                      <a:schemeClr val="lt1"/>
                    </a:solidFill>
                    <a:latin typeface="Avenir"/>
                    <a:ea typeface="Avenir"/>
                    <a:cs typeface="Avenir"/>
                    <a:sym typeface="Avenir"/>
                  </a:rPr>
                  <a:t>Delft, Netherlands and Virtually</a:t>
                </a:r>
                <a:endParaRPr lang="en-US" sz="900" dirty="0"/>
              </a:p>
            </p:txBody>
          </p:sp>
          <p:grpSp>
            <p:nvGrpSpPr>
              <p:cNvPr id="24" name="Group 23">
                <a:extLst>
                  <a:ext uri="{FF2B5EF4-FFF2-40B4-BE49-F238E27FC236}">
                    <a16:creationId xmlns:a16="http://schemas.microsoft.com/office/drawing/2014/main" id="{9444FE65-4D61-2302-E4D0-93FF17D13CC4}"/>
                  </a:ext>
                </a:extLst>
              </p:cNvPr>
              <p:cNvGrpSpPr/>
              <p:nvPr/>
            </p:nvGrpSpPr>
            <p:grpSpPr>
              <a:xfrm>
                <a:off x="1378548" y="4686300"/>
                <a:ext cx="2107603" cy="646332"/>
                <a:chOff x="1378548" y="4686300"/>
                <a:chExt cx="2107603" cy="646332"/>
              </a:xfrm>
            </p:grpSpPr>
            <p:pic>
              <p:nvPicPr>
                <p:cNvPr id="25" name="Picture 2">
                  <a:extLst>
                    <a:ext uri="{FF2B5EF4-FFF2-40B4-BE49-F238E27FC236}">
                      <a16:creationId xmlns:a16="http://schemas.microsoft.com/office/drawing/2014/main" id="{81794B55-6B50-008C-1B84-921D21BD1AE4}"/>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78548" y="4691185"/>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4">
                  <a:extLst>
                    <a:ext uri="{FF2B5EF4-FFF2-40B4-BE49-F238E27FC236}">
                      <a16:creationId xmlns:a16="http://schemas.microsoft.com/office/drawing/2014/main" id="{5B072A9E-8159-241A-E3D0-3CD0093AE5EF}"/>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657350" y="4686300"/>
                  <a:ext cx="228600" cy="228600"/>
                </a:xfrm>
                <a:prstGeom prst="rect">
                  <a:avLst/>
                </a:prstGeom>
                <a:noFill/>
                <a:extLst>
                  <a:ext uri="{909E8E84-426E-40DD-AFC4-6F175D3DCCD1}">
                    <a14:hiddenFill xmlns:a14="http://schemas.microsoft.com/office/drawing/2010/main">
                      <a:solidFill>
                        <a:srgbClr val="FFFFFF"/>
                      </a:solidFill>
                    </a14:hiddenFill>
                  </a:ext>
                </a:extLst>
              </p:spPr>
            </p:pic>
            <p:sp>
              <p:nvSpPr>
                <p:cNvPr id="27" name="Retângulo 9">
                  <a:extLst>
                    <a:ext uri="{FF2B5EF4-FFF2-40B4-BE49-F238E27FC236}">
                      <a16:creationId xmlns:a16="http://schemas.microsoft.com/office/drawing/2014/main" id="{69D19602-FFA5-6F24-9865-712AE38ABD64}"/>
                    </a:ext>
                  </a:extLst>
                </p:cNvPr>
                <p:cNvSpPr/>
                <p:nvPr/>
              </p:nvSpPr>
              <p:spPr>
                <a:xfrm>
                  <a:off x="1867047" y="4686301"/>
                  <a:ext cx="1619104" cy="646331"/>
                </a:xfrm>
                <a:prstGeom prst="rect">
                  <a:avLst/>
                </a:prstGeom>
              </p:spPr>
              <p:txBody>
                <a:bodyPr wrap="square">
                  <a:spAutoFit/>
                </a:bodyPr>
                <a:lstStyle/>
                <a:p>
                  <a:r>
                    <a:rPr lang="en-US" sz="1200" dirty="0">
                      <a:solidFill>
                        <a:srgbClr val="FFFFFF"/>
                      </a:solidFill>
                      <a:latin typeface="Arial" panose="020B0604020202020204" pitchFamily="34" charset="0"/>
                    </a:rPr>
                    <a:t>@</a:t>
                  </a:r>
                  <a:r>
                    <a:rPr lang="en-US" sz="1200" dirty="0" err="1">
                      <a:solidFill>
                        <a:srgbClr val="FFFFFF"/>
                      </a:solidFill>
                      <a:latin typeface="Arial" panose="020B0604020202020204" pitchFamily="34" charset="0"/>
                    </a:rPr>
                    <a:t>systemdynamics</a:t>
                  </a:r>
                  <a:r>
                    <a:rPr lang="en-US" sz="1200" dirty="0">
                      <a:solidFill>
                        <a:srgbClr val="FFFFFF"/>
                      </a:solidFill>
                      <a:latin typeface="Arial" panose="020B0604020202020204" pitchFamily="34" charset="0"/>
                    </a:rPr>
                    <a:t>_</a:t>
                  </a:r>
                  <a:endParaRPr lang="en-US" sz="1200" dirty="0"/>
                </a:p>
                <a:p>
                  <a:br>
                    <a:rPr lang="en-US" sz="1200" dirty="0"/>
                  </a:br>
                  <a:endParaRPr lang="en-US" sz="1200" dirty="0"/>
                </a:p>
              </p:txBody>
            </p:sp>
          </p:grpSp>
        </p:grpSp>
        <p:sp>
          <p:nvSpPr>
            <p:cNvPr id="15" name="Retângulo 15">
              <a:extLst>
                <a:ext uri="{FF2B5EF4-FFF2-40B4-BE49-F238E27FC236}">
                  <a16:creationId xmlns:a16="http://schemas.microsoft.com/office/drawing/2014/main" id="{13827F27-5D3C-5DD0-4182-96E963E1E7C6}"/>
                </a:ext>
              </a:extLst>
            </p:cNvPr>
            <p:cNvSpPr/>
            <p:nvPr/>
          </p:nvSpPr>
          <p:spPr>
            <a:xfrm>
              <a:off x="1592726" y="4910847"/>
              <a:ext cx="1801061" cy="276999"/>
            </a:xfrm>
            <a:prstGeom prst="rect">
              <a:avLst/>
            </a:prstGeom>
          </p:spPr>
          <p:txBody>
            <a:bodyPr wrap="square">
              <a:spAutoFit/>
            </a:bodyPr>
            <a:lstStyle/>
            <a:p>
              <a:r>
                <a:rPr lang="en-US" sz="1200" dirty="0">
                  <a:solidFill>
                    <a:srgbClr val="FFFFFF"/>
                  </a:solidFill>
                  <a:latin typeface="Arial" panose="020B0604020202020204" pitchFamily="34" charset="0"/>
                </a:rPr>
                <a:t>#isdc2026</a:t>
              </a:r>
              <a:endParaRPr lang="en-US" sz="1200" dirty="0"/>
            </a:p>
          </p:txBody>
        </p:sp>
        <p:pic>
          <p:nvPicPr>
            <p:cNvPr id="21" name="Google Shape;210;p28">
              <a:extLst>
                <a:ext uri="{FF2B5EF4-FFF2-40B4-BE49-F238E27FC236}">
                  <a16:creationId xmlns:a16="http://schemas.microsoft.com/office/drawing/2014/main" id="{7B8AC3C9-DCBA-C033-8F87-8C7C71F31D32}"/>
                </a:ext>
              </a:extLst>
            </p:cNvPr>
            <p:cNvPicPr preferRelativeResize="0"/>
            <p:nvPr/>
          </p:nvPicPr>
          <p:blipFill>
            <a:blip r:embed="rId3">
              <a:alphaModFix/>
            </a:blip>
            <a:stretch>
              <a:fillRect/>
            </a:stretch>
          </p:blipFill>
          <p:spPr>
            <a:xfrm>
              <a:off x="1383556" y="4959976"/>
              <a:ext cx="216644" cy="183524"/>
            </a:xfrm>
            <a:prstGeom prst="rect">
              <a:avLst/>
            </a:prstGeom>
            <a:noFill/>
            <a:ln>
              <a:noFill/>
            </a:ln>
          </p:spPr>
        </p:pic>
      </p:grpSp>
    </p:spTree>
    <p:extLst>
      <p:ext uri="{BB962C8B-B14F-4D97-AF65-F5344CB8AC3E}">
        <p14:creationId xmlns:p14="http://schemas.microsoft.com/office/powerpoint/2010/main" val="1572637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3787" y="2286000"/>
            <a:ext cx="2394857" cy="1714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4130" y="2286000"/>
            <a:ext cx="2514600" cy="1800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8458200" y="4474518"/>
            <a:ext cx="675140" cy="230832"/>
          </a:xfrm>
          <a:prstGeom prst="rect">
            <a:avLst/>
          </a:prstGeom>
          <a:noFill/>
        </p:spPr>
        <p:txBody>
          <a:bodyPr wrap="square" rtlCol="0">
            <a:spAutoFit/>
          </a:bodyPr>
          <a:lstStyle/>
          <a:p>
            <a:r>
              <a:rPr lang="en-US" sz="900" dirty="0"/>
              <a:t>3:30-5:00</a:t>
            </a:r>
          </a:p>
        </p:txBody>
      </p:sp>
      <p:sp>
        <p:nvSpPr>
          <p:cNvPr id="13" name="Title 1">
            <a:extLst>
              <a:ext uri="{FF2B5EF4-FFF2-40B4-BE49-F238E27FC236}">
                <a16:creationId xmlns:a16="http://schemas.microsoft.com/office/drawing/2014/main" id="{4892DFE2-681C-4675-A8EC-F2B3C997AC4C}"/>
              </a:ext>
            </a:extLst>
          </p:cNvPr>
          <p:cNvSpPr txBox="1">
            <a:spLocks/>
          </p:cNvSpPr>
          <p:nvPr/>
        </p:nvSpPr>
        <p:spPr>
          <a:xfrm>
            <a:off x="1485900" y="152680"/>
            <a:ext cx="6172200" cy="533120"/>
          </a:xfrm>
          <a:prstGeom prst="rect">
            <a:avLst/>
          </a:prstGeom>
        </p:spPr>
        <p:txBody>
          <a:bodyPr vert="horz" lIns="68580" tIns="34290" rIns="68580" bIns="3429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t-BR" sz="3000" dirty="0" err="1"/>
              <a:t>Progress</a:t>
            </a:r>
            <a:r>
              <a:rPr lang="pt-BR" sz="3000" dirty="0"/>
              <a:t>,</a:t>
            </a:r>
            <a:r>
              <a:rPr lang="en-US" sz="3000" dirty="0"/>
              <a:t> Insights, and Questions</a:t>
            </a:r>
          </a:p>
        </p:txBody>
      </p:sp>
      <p:sp>
        <p:nvSpPr>
          <p:cNvPr id="19" name="Rectangle 4">
            <a:extLst>
              <a:ext uri="{FF2B5EF4-FFF2-40B4-BE49-F238E27FC236}">
                <a16:creationId xmlns:a16="http://schemas.microsoft.com/office/drawing/2014/main" id="{6F14AC0A-15D9-4ECB-B22A-1B0C59675BC0}"/>
              </a:ext>
            </a:extLst>
          </p:cNvPr>
          <p:cNvSpPr/>
          <p:nvPr/>
        </p:nvSpPr>
        <p:spPr>
          <a:xfrm>
            <a:off x="1371600" y="651511"/>
            <a:ext cx="6400800" cy="34289"/>
          </a:xfrm>
          <a:prstGeom prst="rect">
            <a:avLst/>
          </a:prstGeom>
          <a:solidFill>
            <a:srgbClr val="C4C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1" name="TextBox 8">
            <a:extLst>
              <a:ext uri="{FF2B5EF4-FFF2-40B4-BE49-F238E27FC236}">
                <a16:creationId xmlns:a16="http://schemas.microsoft.com/office/drawing/2014/main" id="{AC9D9718-80ED-475B-ACBC-EE094BE79279}"/>
              </a:ext>
            </a:extLst>
          </p:cNvPr>
          <p:cNvSpPr txBox="1"/>
          <p:nvPr/>
        </p:nvSpPr>
        <p:spPr>
          <a:xfrm>
            <a:off x="4114800" y="4857750"/>
            <a:ext cx="3764952" cy="369332"/>
          </a:xfrm>
          <a:prstGeom prst="rect">
            <a:avLst/>
          </a:prstGeom>
          <a:noFill/>
        </p:spPr>
        <p:txBody>
          <a:bodyPr wrap="square" rtlCol="0">
            <a:spAutoFit/>
          </a:bodyPr>
          <a:lstStyle/>
          <a:p>
            <a:pPr algn="r"/>
            <a:r>
              <a:rPr lang="en-US" sz="900" dirty="0">
                <a:solidFill>
                  <a:schemeClr val="bg1"/>
                </a:solidFill>
                <a:latin typeface="Avenir LT Std 55 Roman" panose="020B0503020203020204" pitchFamily="34" charset="0"/>
              </a:rPr>
              <a:t>THE 40</a:t>
            </a:r>
            <a:r>
              <a:rPr lang="en-US" sz="900" baseline="30000" dirty="0">
                <a:solidFill>
                  <a:schemeClr val="bg1"/>
                </a:solidFill>
                <a:latin typeface="Avenir LT Std 55 Roman" panose="020B0503020203020204" pitchFamily="34" charset="0"/>
              </a:rPr>
              <a:t>TH</a:t>
            </a:r>
            <a:r>
              <a:rPr lang="en-US" sz="900" dirty="0">
                <a:solidFill>
                  <a:schemeClr val="bg1"/>
                </a:solidFill>
                <a:latin typeface="Avenir LT Std 55 Roman" panose="020B0503020203020204" pitchFamily="34" charset="0"/>
              </a:rPr>
              <a:t> INTERNATIONAL SYSTEM DYNAMICS CONFERENCE</a:t>
            </a:r>
          </a:p>
          <a:p>
            <a:pPr algn="r"/>
            <a:r>
              <a:rPr lang="en-US" sz="900" dirty="0">
                <a:solidFill>
                  <a:schemeClr val="bg1"/>
                </a:solidFill>
                <a:latin typeface="Avenir LT Std 55 Roman" panose="020B0503020203020204" pitchFamily="34" charset="0"/>
              </a:rPr>
              <a:t>Virtually everywhere!</a:t>
            </a:r>
          </a:p>
        </p:txBody>
      </p:sp>
      <p:sp>
        <p:nvSpPr>
          <p:cNvPr id="22" name="Retângulo 21">
            <a:extLst>
              <a:ext uri="{FF2B5EF4-FFF2-40B4-BE49-F238E27FC236}">
                <a16:creationId xmlns:a16="http://schemas.microsoft.com/office/drawing/2014/main" id="{9C91EDBB-1239-45C9-A52D-B1C6367035EB}"/>
              </a:ext>
            </a:extLst>
          </p:cNvPr>
          <p:cNvSpPr/>
          <p:nvPr/>
        </p:nvSpPr>
        <p:spPr>
          <a:xfrm>
            <a:off x="1570789" y="4889585"/>
            <a:ext cx="1801061" cy="276999"/>
          </a:xfrm>
          <a:prstGeom prst="rect">
            <a:avLst/>
          </a:prstGeom>
        </p:spPr>
        <p:txBody>
          <a:bodyPr wrap="square">
            <a:spAutoFit/>
          </a:bodyPr>
          <a:lstStyle/>
          <a:p>
            <a:r>
              <a:rPr lang="en-US" sz="1200" dirty="0">
                <a:solidFill>
                  <a:srgbClr val="FFFFFF"/>
                </a:solidFill>
                <a:latin typeface="Arial" panose="020B0604020202020204" pitchFamily="34" charset="0"/>
              </a:rPr>
              <a:t>#isdc2022</a:t>
            </a:r>
            <a:endParaRPr lang="en-US" sz="1200" dirty="0"/>
          </a:p>
        </p:txBody>
      </p:sp>
      <p:pic>
        <p:nvPicPr>
          <p:cNvPr id="23" name="Google Shape;210;p28">
            <a:extLst>
              <a:ext uri="{FF2B5EF4-FFF2-40B4-BE49-F238E27FC236}">
                <a16:creationId xmlns:a16="http://schemas.microsoft.com/office/drawing/2014/main" id="{39BBE872-725A-4D41-935F-93F8B8258C33}"/>
              </a:ext>
            </a:extLst>
          </p:cNvPr>
          <p:cNvPicPr preferRelativeResize="0"/>
          <p:nvPr/>
        </p:nvPicPr>
        <p:blipFill>
          <a:blip r:embed="rId5">
            <a:alphaModFix/>
          </a:blip>
          <a:stretch>
            <a:fillRect/>
          </a:stretch>
        </p:blipFill>
        <p:spPr>
          <a:xfrm>
            <a:off x="1354146" y="4934661"/>
            <a:ext cx="216644" cy="183524"/>
          </a:xfrm>
          <a:prstGeom prst="rect">
            <a:avLst/>
          </a:prstGeom>
          <a:noFill/>
          <a:ln>
            <a:noFill/>
          </a:ln>
        </p:spPr>
      </p:pic>
      <p:sp>
        <p:nvSpPr>
          <p:cNvPr id="3" name="Content Placeholder 2"/>
          <p:cNvSpPr>
            <a:spLocks noGrp="1"/>
          </p:cNvSpPr>
          <p:nvPr>
            <p:ph idx="1"/>
          </p:nvPr>
        </p:nvSpPr>
        <p:spPr>
          <a:xfrm>
            <a:off x="1459074" y="803449"/>
            <a:ext cx="6172200" cy="3864653"/>
          </a:xfrm>
        </p:spPr>
        <p:txBody>
          <a:bodyPr>
            <a:normAutofit lnSpcReduction="10000"/>
          </a:bodyPr>
          <a:lstStyle/>
          <a:p>
            <a:r>
              <a:rPr lang="en-US" dirty="0"/>
              <a:t>Parallel Structure – Stories and Models</a:t>
            </a:r>
          </a:p>
          <a:p>
            <a:pPr lvl="1"/>
            <a:r>
              <a:rPr lang="en-US" dirty="0"/>
              <a:t>Empathy corresponds to Understanding</a:t>
            </a:r>
          </a:p>
          <a:p>
            <a:pPr lvl="1"/>
            <a:r>
              <a:rPr lang="en-US" dirty="0"/>
              <a:t>The progression dynamics are the same</a:t>
            </a:r>
          </a:p>
          <a:p>
            <a:pPr lvl="1"/>
            <a:r>
              <a:rPr lang="en-US" dirty="0"/>
              <a:t>Next, translate story craft insights to modeling</a:t>
            </a:r>
          </a:p>
          <a:p>
            <a:pPr lvl="1"/>
            <a:endParaRPr lang="en-US" dirty="0"/>
          </a:p>
          <a:p>
            <a:pPr lvl="1"/>
            <a:endParaRPr lang="en-US" dirty="0"/>
          </a:p>
          <a:p>
            <a:pPr marL="342900" lvl="1" indent="0">
              <a:buNone/>
            </a:pPr>
            <a:endParaRPr lang="en-US" dirty="0"/>
          </a:p>
          <a:p>
            <a:pPr marL="342900" lvl="1" indent="0">
              <a:buNone/>
            </a:pPr>
            <a:endParaRPr lang="en-US" dirty="0"/>
          </a:p>
          <a:p>
            <a:pPr marL="342900" lvl="1" indent="0">
              <a:buNone/>
            </a:pPr>
            <a:endParaRPr lang="en-US" dirty="0"/>
          </a:p>
          <a:p>
            <a:r>
              <a:rPr lang="en-US" dirty="0"/>
              <a:t>Thoughts, feedback, and questions welcome</a:t>
            </a:r>
          </a:p>
        </p:txBody>
      </p:sp>
      <p:pic>
        <p:nvPicPr>
          <p:cNvPr id="25" name="Picture 24" descr="A red and grey logo&#10;&#10;Description automatically generated">
            <a:extLst>
              <a:ext uri="{FF2B5EF4-FFF2-40B4-BE49-F238E27FC236}">
                <a16:creationId xmlns:a16="http://schemas.microsoft.com/office/drawing/2014/main" id="{FB65C3D3-A839-87D5-38AC-2815A8FD925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02177" y="112659"/>
            <a:ext cx="643388" cy="481701"/>
          </a:xfrm>
          <a:prstGeom prst="rect">
            <a:avLst/>
          </a:prstGeom>
        </p:spPr>
      </p:pic>
      <p:grpSp>
        <p:nvGrpSpPr>
          <p:cNvPr id="14" name="Group 13">
            <a:extLst>
              <a:ext uri="{FF2B5EF4-FFF2-40B4-BE49-F238E27FC236}">
                <a16:creationId xmlns:a16="http://schemas.microsoft.com/office/drawing/2014/main" id="{FE10886A-6B15-F042-5755-4EA698319917}"/>
              </a:ext>
            </a:extLst>
          </p:cNvPr>
          <p:cNvGrpSpPr/>
          <p:nvPr/>
        </p:nvGrpSpPr>
        <p:grpSpPr>
          <a:xfrm>
            <a:off x="0" y="4657189"/>
            <a:ext cx="9144000" cy="675443"/>
            <a:chOff x="0" y="4657189"/>
            <a:chExt cx="9144000" cy="675443"/>
          </a:xfrm>
        </p:grpSpPr>
        <p:grpSp>
          <p:nvGrpSpPr>
            <p:cNvPr id="17" name="Group 16">
              <a:extLst>
                <a:ext uri="{FF2B5EF4-FFF2-40B4-BE49-F238E27FC236}">
                  <a16:creationId xmlns:a16="http://schemas.microsoft.com/office/drawing/2014/main" id="{3FEF2015-DCD0-39DB-4A87-AE9B9F0F494E}"/>
                </a:ext>
              </a:extLst>
            </p:cNvPr>
            <p:cNvGrpSpPr/>
            <p:nvPr/>
          </p:nvGrpSpPr>
          <p:grpSpPr>
            <a:xfrm>
              <a:off x="0" y="4657189"/>
              <a:ext cx="9144000" cy="675443"/>
              <a:chOff x="0" y="4657189"/>
              <a:chExt cx="9144000" cy="675443"/>
            </a:xfrm>
          </p:grpSpPr>
          <p:sp>
            <p:nvSpPr>
              <p:cNvPr id="26" name="Rectangle 4">
                <a:extLst>
                  <a:ext uri="{FF2B5EF4-FFF2-40B4-BE49-F238E27FC236}">
                    <a16:creationId xmlns:a16="http://schemas.microsoft.com/office/drawing/2014/main" id="{A219635E-C7ED-4EBE-23A7-0D25B8DE4A46}"/>
                  </a:ext>
                </a:extLst>
              </p:cNvPr>
              <p:cNvSpPr/>
              <p:nvPr/>
            </p:nvSpPr>
            <p:spPr>
              <a:xfrm>
                <a:off x="0" y="4657189"/>
                <a:ext cx="9144000" cy="530657"/>
              </a:xfrm>
              <a:prstGeom prst="roundRect">
                <a:avLst/>
              </a:prstGeom>
              <a:solidFill>
                <a:srgbClr val="343A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rgbClr val="C4C4C4"/>
                  </a:solidFill>
                </a:endParaRPr>
              </a:p>
            </p:txBody>
          </p:sp>
          <p:sp>
            <p:nvSpPr>
              <p:cNvPr id="27" name="TextBox 26">
                <a:extLst>
                  <a:ext uri="{FF2B5EF4-FFF2-40B4-BE49-F238E27FC236}">
                    <a16:creationId xmlns:a16="http://schemas.microsoft.com/office/drawing/2014/main" id="{59EBD793-1030-1AE6-7AD1-2A5D89A3A3D3}"/>
                  </a:ext>
                </a:extLst>
              </p:cNvPr>
              <p:cNvSpPr txBox="1"/>
              <p:nvPr/>
            </p:nvSpPr>
            <p:spPr>
              <a:xfrm>
                <a:off x="2286000" y="4740101"/>
                <a:ext cx="5593752" cy="369332"/>
              </a:xfrm>
              <a:prstGeom prst="rect">
                <a:avLst/>
              </a:prstGeom>
              <a:noFill/>
            </p:spPr>
            <p:txBody>
              <a:bodyPr wrap="square" rtlCol="0">
                <a:spAutoFit/>
              </a:bodyPr>
              <a:lstStyle/>
              <a:p>
                <a:pPr lvl="0" algn="r"/>
                <a:r>
                  <a:rPr lang="en-US" sz="900" dirty="0">
                    <a:solidFill>
                      <a:schemeClr val="lt1"/>
                    </a:solidFill>
                    <a:latin typeface="Avenir"/>
                    <a:ea typeface="Avenir"/>
                    <a:cs typeface="Avenir"/>
                    <a:sym typeface="Avenir"/>
                  </a:rPr>
                  <a:t>THE 44</a:t>
                </a:r>
                <a:r>
                  <a:rPr lang="en-US" sz="900" baseline="30000" dirty="0">
                    <a:solidFill>
                      <a:schemeClr val="lt1"/>
                    </a:solidFill>
                    <a:latin typeface="Avenir"/>
                    <a:ea typeface="Avenir"/>
                    <a:cs typeface="Avenir"/>
                    <a:sym typeface="Avenir"/>
                  </a:rPr>
                  <a:t>TH</a:t>
                </a:r>
                <a:r>
                  <a:rPr lang="en-US" sz="900" dirty="0">
                    <a:solidFill>
                      <a:schemeClr val="lt1"/>
                    </a:solidFill>
                    <a:latin typeface="Avenir"/>
                    <a:ea typeface="Avenir"/>
                    <a:cs typeface="Avenir"/>
                    <a:sym typeface="Avenir"/>
                  </a:rPr>
                  <a:t> INTERNATIONAL SYSTEM DYNAMICS CONFERENCE</a:t>
                </a:r>
                <a:endParaRPr lang="en-US" sz="900" dirty="0"/>
              </a:p>
              <a:p>
                <a:pPr lvl="0" algn="r"/>
                <a:r>
                  <a:rPr lang="en-US" sz="900" dirty="0">
                    <a:solidFill>
                      <a:schemeClr val="lt1"/>
                    </a:solidFill>
                    <a:latin typeface="Avenir"/>
                    <a:ea typeface="Avenir"/>
                    <a:cs typeface="Avenir"/>
                    <a:sym typeface="Avenir"/>
                  </a:rPr>
                  <a:t>Delft, Netherlands and Virtually</a:t>
                </a:r>
                <a:endParaRPr lang="en-US" sz="900" dirty="0"/>
              </a:p>
            </p:txBody>
          </p:sp>
          <p:grpSp>
            <p:nvGrpSpPr>
              <p:cNvPr id="28" name="Group 27">
                <a:extLst>
                  <a:ext uri="{FF2B5EF4-FFF2-40B4-BE49-F238E27FC236}">
                    <a16:creationId xmlns:a16="http://schemas.microsoft.com/office/drawing/2014/main" id="{B4613778-C393-3031-2FA3-F1B3D9688EF5}"/>
                  </a:ext>
                </a:extLst>
              </p:cNvPr>
              <p:cNvGrpSpPr/>
              <p:nvPr/>
            </p:nvGrpSpPr>
            <p:grpSpPr>
              <a:xfrm>
                <a:off x="1378548" y="4686300"/>
                <a:ext cx="2107603" cy="646332"/>
                <a:chOff x="1378548" y="4686300"/>
                <a:chExt cx="2107603" cy="646332"/>
              </a:xfrm>
            </p:grpSpPr>
            <p:pic>
              <p:nvPicPr>
                <p:cNvPr id="29" name="Picture 2">
                  <a:extLst>
                    <a:ext uri="{FF2B5EF4-FFF2-40B4-BE49-F238E27FC236}">
                      <a16:creationId xmlns:a16="http://schemas.microsoft.com/office/drawing/2014/main" id="{31E52C66-0159-9AE7-E636-F268E12DB49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378548" y="4691185"/>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4">
                  <a:extLst>
                    <a:ext uri="{FF2B5EF4-FFF2-40B4-BE49-F238E27FC236}">
                      <a16:creationId xmlns:a16="http://schemas.microsoft.com/office/drawing/2014/main" id="{6986882B-253A-003B-62AA-1D2A940982E5}"/>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657350" y="4686300"/>
                  <a:ext cx="228600" cy="228600"/>
                </a:xfrm>
                <a:prstGeom prst="rect">
                  <a:avLst/>
                </a:prstGeom>
                <a:noFill/>
                <a:extLst>
                  <a:ext uri="{909E8E84-426E-40DD-AFC4-6F175D3DCCD1}">
                    <a14:hiddenFill xmlns:a14="http://schemas.microsoft.com/office/drawing/2010/main">
                      <a:solidFill>
                        <a:srgbClr val="FFFFFF"/>
                      </a:solidFill>
                    </a14:hiddenFill>
                  </a:ext>
                </a:extLst>
              </p:spPr>
            </p:pic>
            <p:sp>
              <p:nvSpPr>
                <p:cNvPr id="31" name="Retângulo 9">
                  <a:extLst>
                    <a:ext uri="{FF2B5EF4-FFF2-40B4-BE49-F238E27FC236}">
                      <a16:creationId xmlns:a16="http://schemas.microsoft.com/office/drawing/2014/main" id="{64003FC3-94B3-0BBE-F21C-8143940EA998}"/>
                    </a:ext>
                  </a:extLst>
                </p:cNvPr>
                <p:cNvSpPr/>
                <p:nvPr/>
              </p:nvSpPr>
              <p:spPr>
                <a:xfrm>
                  <a:off x="1867047" y="4686301"/>
                  <a:ext cx="1619104" cy="646331"/>
                </a:xfrm>
                <a:prstGeom prst="rect">
                  <a:avLst/>
                </a:prstGeom>
              </p:spPr>
              <p:txBody>
                <a:bodyPr wrap="square">
                  <a:spAutoFit/>
                </a:bodyPr>
                <a:lstStyle/>
                <a:p>
                  <a:r>
                    <a:rPr lang="en-US" sz="1200" dirty="0">
                      <a:solidFill>
                        <a:srgbClr val="FFFFFF"/>
                      </a:solidFill>
                      <a:latin typeface="Arial" panose="020B0604020202020204" pitchFamily="34" charset="0"/>
                    </a:rPr>
                    <a:t>@</a:t>
                  </a:r>
                  <a:r>
                    <a:rPr lang="en-US" sz="1200" dirty="0" err="1">
                      <a:solidFill>
                        <a:srgbClr val="FFFFFF"/>
                      </a:solidFill>
                      <a:latin typeface="Arial" panose="020B0604020202020204" pitchFamily="34" charset="0"/>
                    </a:rPr>
                    <a:t>systemdynamics</a:t>
                  </a:r>
                  <a:r>
                    <a:rPr lang="en-US" sz="1200" dirty="0">
                      <a:solidFill>
                        <a:srgbClr val="FFFFFF"/>
                      </a:solidFill>
                      <a:latin typeface="Arial" panose="020B0604020202020204" pitchFamily="34" charset="0"/>
                    </a:rPr>
                    <a:t>_</a:t>
                  </a:r>
                  <a:endParaRPr lang="en-US" sz="1200" dirty="0"/>
                </a:p>
                <a:p>
                  <a:br>
                    <a:rPr lang="en-US" sz="1200" dirty="0"/>
                  </a:br>
                  <a:endParaRPr lang="en-US" sz="1200" dirty="0"/>
                </a:p>
              </p:txBody>
            </p:sp>
          </p:grpSp>
        </p:grpSp>
        <p:sp>
          <p:nvSpPr>
            <p:cNvPr id="18" name="Retângulo 15">
              <a:extLst>
                <a:ext uri="{FF2B5EF4-FFF2-40B4-BE49-F238E27FC236}">
                  <a16:creationId xmlns:a16="http://schemas.microsoft.com/office/drawing/2014/main" id="{890EB55E-2EA2-3C65-D5E7-C43045D27722}"/>
                </a:ext>
              </a:extLst>
            </p:cNvPr>
            <p:cNvSpPr/>
            <p:nvPr/>
          </p:nvSpPr>
          <p:spPr>
            <a:xfrm>
              <a:off x="1592726" y="4910847"/>
              <a:ext cx="1801061" cy="276999"/>
            </a:xfrm>
            <a:prstGeom prst="rect">
              <a:avLst/>
            </a:prstGeom>
          </p:spPr>
          <p:txBody>
            <a:bodyPr wrap="square">
              <a:spAutoFit/>
            </a:bodyPr>
            <a:lstStyle/>
            <a:p>
              <a:r>
                <a:rPr lang="en-US" sz="1200" dirty="0">
                  <a:solidFill>
                    <a:srgbClr val="FFFFFF"/>
                  </a:solidFill>
                  <a:latin typeface="Arial" panose="020B0604020202020204" pitchFamily="34" charset="0"/>
                </a:rPr>
                <a:t>#isdc2026</a:t>
              </a:r>
              <a:endParaRPr lang="en-US" sz="1200" dirty="0"/>
            </a:p>
          </p:txBody>
        </p:sp>
        <p:pic>
          <p:nvPicPr>
            <p:cNvPr id="24" name="Google Shape;210;p28">
              <a:extLst>
                <a:ext uri="{FF2B5EF4-FFF2-40B4-BE49-F238E27FC236}">
                  <a16:creationId xmlns:a16="http://schemas.microsoft.com/office/drawing/2014/main" id="{0D55D52D-1744-76BA-69AD-7B0D381AD7B6}"/>
                </a:ext>
              </a:extLst>
            </p:cNvPr>
            <p:cNvPicPr preferRelativeResize="0"/>
            <p:nvPr/>
          </p:nvPicPr>
          <p:blipFill>
            <a:blip r:embed="rId5">
              <a:alphaModFix/>
            </a:blip>
            <a:stretch>
              <a:fillRect/>
            </a:stretch>
          </p:blipFill>
          <p:spPr>
            <a:xfrm>
              <a:off x="1383556" y="4959976"/>
              <a:ext cx="216644" cy="183524"/>
            </a:xfrm>
            <a:prstGeom prst="rect">
              <a:avLst/>
            </a:prstGeom>
            <a:noFill/>
            <a:ln>
              <a:noFill/>
            </a:ln>
          </p:spPr>
        </p:pic>
      </p:grpSp>
    </p:spTree>
    <p:extLst>
      <p:ext uri="{BB962C8B-B14F-4D97-AF65-F5344CB8AC3E}">
        <p14:creationId xmlns:p14="http://schemas.microsoft.com/office/powerpoint/2010/main" val="1093332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Rectangle 4"/>
          <p:cNvSpPr/>
          <p:nvPr/>
        </p:nvSpPr>
        <p:spPr>
          <a:xfrm>
            <a:off x="0" y="-10341"/>
            <a:ext cx="9144000" cy="543461"/>
          </a:xfrm>
          <a:prstGeom prst="roundRect">
            <a:avLst/>
          </a:prstGeom>
          <a:solidFill>
            <a:srgbClr val="B221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TextBox 8"/>
          <p:cNvSpPr txBox="1"/>
          <p:nvPr/>
        </p:nvSpPr>
        <p:spPr>
          <a:xfrm>
            <a:off x="2286000" y="86047"/>
            <a:ext cx="4914900" cy="261610"/>
          </a:xfrm>
          <a:prstGeom prst="rect">
            <a:avLst/>
          </a:prstGeom>
          <a:noFill/>
        </p:spPr>
        <p:txBody>
          <a:bodyPr wrap="square" rtlCol="0">
            <a:spAutoFit/>
          </a:bodyPr>
          <a:lstStyle/>
          <a:p>
            <a:r>
              <a:rPr lang="en-US" sz="1100" dirty="0">
                <a:solidFill>
                  <a:schemeClr val="bg1"/>
                </a:solidFill>
                <a:latin typeface="Avenir LT Std 55 Roman" panose="020B0503020203020204" pitchFamily="34" charset="0"/>
              </a:rPr>
              <a:t>THE INTERNATIONAL SYSTEM DYNAMICS CONFERENCE</a:t>
            </a:r>
          </a:p>
        </p:txBody>
      </p:sp>
      <p:sp>
        <p:nvSpPr>
          <p:cNvPr id="14" name="Content Placeholder 2">
            <a:extLst>
              <a:ext uri="{FF2B5EF4-FFF2-40B4-BE49-F238E27FC236}">
                <a16:creationId xmlns:a16="http://schemas.microsoft.com/office/drawing/2014/main" id="{89C50F76-A48D-42E5-B93D-E3C7C644F0F3}"/>
              </a:ext>
            </a:extLst>
          </p:cNvPr>
          <p:cNvSpPr txBox="1">
            <a:spLocks/>
          </p:cNvSpPr>
          <p:nvPr/>
        </p:nvSpPr>
        <p:spPr>
          <a:xfrm>
            <a:off x="1182757" y="556653"/>
            <a:ext cx="6858000" cy="4586847"/>
          </a:xfrm>
          <a:prstGeom prst="rect">
            <a:avLst/>
          </a:prstGeom>
        </p:spPr>
        <p:txBody>
          <a:bodyPr vert="horz" lIns="68580" tIns="34290" rIns="68580" bIns="34290" rtlCol="0">
            <a:normAutofit fontScale="40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3825" dirty="0">
                <a:solidFill>
                  <a:srgbClr val="B2214D"/>
                </a:solidFill>
              </a:rPr>
              <a:t>Instructions: Please do this!!!</a:t>
            </a:r>
          </a:p>
          <a:p>
            <a:endParaRPr lang="en-US" sz="2700" dirty="0">
              <a:solidFill>
                <a:schemeClr val="accent5">
                  <a:lumMod val="75000"/>
                </a:schemeClr>
              </a:solidFill>
            </a:endParaRPr>
          </a:p>
          <a:p>
            <a:pPr algn="l"/>
            <a:r>
              <a:rPr lang="en-US" sz="2700" dirty="0">
                <a:solidFill>
                  <a:schemeClr val="tx1"/>
                </a:solidFill>
              </a:rPr>
              <a:t>1) Prepare your Short Presentation using a copy of this template. </a:t>
            </a:r>
            <a:endParaRPr lang="en-US" sz="2175" dirty="0">
              <a:solidFill>
                <a:schemeClr val="tx1"/>
              </a:solidFill>
            </a:endParaRPr>
          </a:p>
          <a:p>
            <a:pPr marL="685800" lvl="1" indent="-342900" algn="l">
              <a:buFont typeface="Courier New" panose="02070309020205020404" pitchFamily="49" charset="0"/>
              <a:buChar char="o"/>
            </a:pPr>
            <a:r>
              <a:rPr lang="en-US" sz="2475" dirty="0">
                <a:solidFill>
                  <a:schemeClr val="tx1"/>
                </a:solidFill>
              </a:rPr>
              <a:t>Change the presentation title and author information to match your submission.</a:t>
            </a:r>
          </a:p>
          <a:p>
            <a:pPr marL="685800" lvl="1" indent="-342900" algn="l">
              <a:buFont typeface="Courier New" panose="02070309020205020404" pitchFamily="49" charset="0"/>
              <a:buChar char="o"/>
            </a:pPr>
            <a:r>
              <a:rPr lang="en-US" sz="2475" dirty="0">
                <a:solidFill>
                  <a:schemeClr val="tx1"/>
                </a:solidFill>
              </a:rPr>
              <a:t>Do NOT change the titles of the other slides. Do NOT change the number of slides with content. </a:t>
            </a:r>
          </a:p>
          <a:p>
            <a:pPr marL="685800" lvl="1" indent="-342900" algn="l">
              <a:buFont typeface="Courier New" panose="02070309020205020404" pitchFamily="49" charset="0"/>
              <a:buChar char="o"/>
            </a:pPr>
            <a:r>
              <a:rPr lang="en-US" sz="2475" dirty="0">
                <a:solidFill>
                  <a:schemeClr val="tx1"/>
                </a:solidFill>
              </a:rPr>
              <a:t>Change the body of the slides to present your work, following the instructions in the slide notes.</a:t>
            </a:r>
          </a:p>
          <a:p>
            <a:pPr marL="685800" lvl="1" indent="-342900" algn="l">
              <a:buFont typeface="Courier New" panose="02070309020205020404" pitchFamily="49" charset="0"/>
              <a:buChar char="o"/>
            </a:pPr>
            <a:endParaRPr lang="en-US" sz="2475" dirty="0">
              <a:solidFill>
                <a:schemeClr val="tx1"/>
              </a:solidFill>
            </a:endParaRPr>
          </a:p>
          <a:p>
            <a:pPr algn="l"/>
            <a:r>
              <a:rPr lang="en-US" sz="2700" dirty="0">
                <a:solidFill>
                  <a:schemeClr val="tx1"/>
                </a:solidFill>
              </a:rPr>
              <a:t>2) Submit your Short Presentation slides at </a:t>
            </a:r>
            <a:r>
              <a:rPr lang="en-US" sz="2700" dirty="0">
                <a:solidFill>
                  <a:schemeClr val="tx1"/>
                </a:solidFill>
                <a:hlinkClick r:id="rId3"/>
              </a:rPr>
              <a:t>https://webportal.systemdynamics.org</a:t>
            </a:r>
            <a:r>
              <a:rPr lang="en-US" sz="2700" dirty="0">
                <a:solidFill>
                  <a:schemeClr val="tx1"/>
                </a:solidFill>
              </a:rPr>
              <a:t> by the </a:t>
            </a:r>
            <a:r>
              <a:rPr lang="en-US" sz="2700" dirty="0">
                <a:solidFill>
                  <a:schemeClr val="tx1"/>
                </a:solidFill>
                <a:hlinkClick r:id="rId4"/>
              </a:rPr>
              <a:t>Conference Material Submission Deadline</a:t>
            </a:r>
            <a:endParaRPr lang="en-US" sz="2700" dirty="0">
              <a:solidFill>
                <a:schemeClr val="tx1"/>
              </a:solidFill>
            </a:endParaRPr>
          </a:p>
          <a:p>
            <a:pPr marL="685800" lvl="1" indent="-342900" algn="l">
              <a:buFont typeface="Courier New" panose="02070309020205020404" pitchFamily="49" charset="0"/>
              <a:buChar char="o"/>
            </a:pPr>
            <a:r>
              <a:rPr lang="en-US" sz="2475" dirty="0">
                <a:solidFill>
                  <a:schemeClr val="tx1"/>
                </a:solidFill>
              </a:rPr>
              <a:t>Click on the title of your submission</a:t>
            </a:r>
          </a:p>
          <a:p>
            <a:pPr marL="685800" lvl="1" indent="-342900" algn="l">
              <a:buFont typeface="Courier New" panose="02070309020205020404" pitchFamily="49" charset="0"/>
              <a:buChar char="o"/>
            </a:pPr>
            <a:r>
              <a:rPr lang="en-US" sz="2475" dirty="0">
                <a:solidFill>
                  <a:schemeClr val="tx1"/>
                </a:solidFill>
              </a:rPr>
              <a:t>Select “Upload new or updated paper files”</a:t>
            </a:r>
          </a:p>
          <a:p>
            <a:pPr marL="685800" lvl="1" indent="-342900" algn="l">
              <a:buFont typeface="Courier New" panose="02070309020205020404" pitchFamily="49" charset="0"/>
              <a:buChar char="o"/>
            </a:pPr>
            <a:r>
              <a:rPr lang="en-US" sz="2475" dirty="0">
                <a:solidFill>
                  <a:schemeClr val="tx1"/>
                </a:solidFill>
              </a:rPr>
              <a:t>Upload the </a:t>
            </a:r>
            <a:r>
              <a:rPr lang="en-US" sz="2475" dirty="0" err="1">
                <a:solidFill>
                  <a:schemeClr val="tx1"/>
                </a:solidFill>
              </a:rPr>
              <a:t>Powerpoint</a:t>
            </a:r>
            <a:r>
              <a:rPr lang="en-US" sz="2475" dirty="0">
                <a:solidFill>
                  <a:schemeClr val="tx1"/>
                </a:solidFill>
              </a:rPr>
              <a:t> presentation file for your </a:t>
            </a:r>
            <a:r>
              <a:rPr lang="en-US" sz="2400" dirty="0">
                <a:solidFill>
                  <a:schemeClr val="tx1"/>
                </a:solidFill>
              </a:rPr>
              <a:t>Short Presentation</a:t>
            </a:r>
            <a:r>
              <a:rPr lang="en-US" sz="2475" dirty="0">
                <a:solidFill>
                  <a:schemeClr val="tx1"/>
                </a:solidFill>
              </a:rPr>
              <a:t> slides</a:t>
            </a:r>
          </a:p>
          <a:p>
            <a:pPr marL="1028700" lvl="2" indent="-342900" algn="l">
              <a:buFont typeface="Arial" panose="020B0604020202020204" pitchFamily="34" charset="0"/>
              <a:buChar char="•"/>
            </a:pPr>
            <a:endParaRPr lang="en-US" sz="2175" dirty="0">
              <a:solidFill>
                <a:schemeClr val="tx1"/>
              </a:solidFill>
            </a:endParaRPr>
          </a:p>
          <a:p>
            <a:pPr algn="l"/>
            <a:r>
              <a:rPr lang="en-US" sz="2400" dirty="0">
                <a:solidFill>
                  <a:schemeClr val="tx1"/>
                </a:solidFill>
              </a:rPr>
              <a:t>3) </a:t>
            </a:r>
            <a:r>
              <a:rPr lang="en-US" sz="2700" dirty="0">
                <a:solidFill>
                  <a:schemeClr val="tx1"/>
                </a:solidFill>
              </a:rPr>
              <a:t>Follow the format and timing listed below: </a:t>
            </a:r>
          </a:p>
          <a:p>
            <a:pPr marL="685800" lvl="1" indent="-342900" algn="l">
              <a:buFont typeface="Courier New" panose="02070309020205020404" pitchFamily="49" charset="0"/>
              <a:buChar char="o"/>
            </a:pPr>
            <a:r>
              <a:rPr lang="en-US" sz="2475" dirty="0">
                <a:solidFill>
                  <a:schemeClr val="tx1"/>
                </a:solidFill>
              </a:rPr>
              <a:t>You have exactly 5:00 minutes to present, followed by up to 5:00 minutes of discussion. </a:t>
            </a:r>
          </a:p>
          <a:p>
            <a:pPr marL="685800" lvl="1" indent="-342900" algn="l">
              <a:buFont typeface="Courier New" panose="02070309020205020404" pitchFamily="49" charset="0"/>
              <a:buChar char="o"/>
            </a:pPr>
            <a:r>
              <a:rPr lang="en-US" sz="2475" dirty="0">
                <a:solidFill>
                  <a:schemeClr val="tx1"/>
                </a:solidFill>
              </a:rPr>
              <a:t>Keep within the time limits noted at the lower right of each slide.</a:t>
            </a:r>
          </a:p>
          <a:p>
            <a:pPr marL="685800" lvl="1" indent="-342900" algn="l">
              <a:buFont typeface="Courier New" panose="02070309020205020404" pitchFamily="49" charset="0"/>
              <a:buChar char="o"/>
            </a:pPr>
            <a:r>
              <a:rPr lang="en-US" sz="2475" dirty="0">
                <a:solidFill>
                  <a:schemeClr val="tx1"/>
                </a:solidFill>
              </a:rPr>
              <a:t>The session chair will combine your slides with other presentations and will control the screen.</a:t>
            </a:r>
          </a:p>
          <a:p>
            <a:pPr marL="685800" lvl="1" indent="-342900" algn="l">
              <a:buFont typeface="Courier New" panose="02070309020205020404" pitchFamily="49" charset="0"/>
              <a:buChar char="o"/>
            </a:pPr>
            <a:endParaRPr lang="en-US" sz="2475" dirty="0">
              <a:solidFill>
                <a:schemeClr val="tx1"/>
              </a:solidFill>
            </a:endParaRPr>
          </a:p>
          <a:p>
            <a:pPr algn="l"/>
            <a:r>
              <a:rPr lang="en-US" sz="2400" dirty="0">
                <a:solidFill>
                  <a:schemeClr val="tx1"/>
                </a:solidFill>
              </a:rPr>
              <a:t>4) </a:t>
            </a:r>
            <a:r>
              <a:rPr lang="en-US" sz="2700" dirty="0">
                <a:solidFill>
                  <a:schemeClr val="tx1"/>
                </a:solidFill>
              </a:rPr>
              <a:t>You may record your presentation in advance</a:t>
            </a:r>
          </a:p>
          <a:p>
            <a:pPr marL="685800" lvl="1" indent="-342900" algn="l">
              <a:buFont typeface="Courier New" panose="02070309020205020404" pitchFamily="49" charset="0"/>
              <a:buChar char="o"/>
            </a:pPr>
            <a:r>
              <a:rPr lang="en-US" sz="2475" dirty="0">
                <a:solidFill>
                  <a:schemeClr val="tx1"/>
                </a:solidFill>
              </a:rPr>
              <a:t>If you are not able to attend the session, the recording will be used instead</a:t>
            </a:r>
          </a:p>
          <a:p>
            <a:pPr marL="685800" lvl="1" indent="-342900" algn="l">
              <a:buFont typeface="Courier New" panose="02070309020205020404" pitchFamily="49" charset="0"/>
              <a:buChar char="o"/>
            </a:pPr>
            <a:r>
              <a:rPr lang="en-US" sz="2475" dirty="0">
                <a:solidFill>
                  <a:schemeClr val="tx1"/>
                </a:solidFill>
              </a:rPr>
              <a:t>If you do attend, you can ask the chair to play the recording, or present live</a:t>
            </a:r>
          </a:p>
          <a:p>
            <a:pPr marL="685800" lvl="1" indent="-342900" algn="l">
              <a:buFont typeface="Courier New" panose="02070309020205020404" pitchFamily="49" charset="0"/>
              <a:buChar char="o"/>
            </a:pPr>
            <a:r>
              <a:rPr lang="en-US" sz="2475" dirty="0">
                <a:solidFill>
                  <a:schemeClr val="tx1"/>
                </a:solidFill>
              </a:rPr>
              <a:t>Add the YouTube Video ID to the Web Portal under “Review or update paper information”</a:t>
            </a:r>
          </a:p>
          <a:p>
            <a:pPr marL="685800" lvl="1" indent="-342900" algn="l">
              <a:buFont typeface="Courier New" panose="02070309020205020404" pitchFamily="49" charset="0"/>
              <a:buChar char="o"/>
            </a:pPr>
            <a:endParaRPr lang="en-US" sz="2475" dirty="0">
              <a:solidFill>
                <a:schemeClr val="tx1"/>
              </a:solidFill>
            </a:endParaRPr>
          </a:p>
          <a:p>
            <a:pPr algn="l"/>
            <a:r>
              <a:rPr lang="en-US" sz="2700" dirty="0">
                <a:solidFill>
                  <a:schemeClr val="tx1"/>
                </a:solidFill>
              </a:rPr>
              <a:t>5) If you make updates or change plans after the </a:t>
            </a:r>
            <a:r>
              <a:rPr lang="en-US" sz="2700" dirty="0">
                <a:solidFill>
                  <a:schemeClr val="tx1"/>
                </a:solidFill>
                <a:hlinkClick r:id="rId4"/>
              </a:rPr>
              <a:t>Conference Material Submission Deadline</a:t>
            </a:r>
            <a:r>
              <a:rPr lang="en-US" sz="2700" dirty="0">
                <a:solidFill>
                  <a:schemeClr val="tx1"/>
                </a:solidFill>
              </a:rPr>
              <a:t>, send the session chair a note</a:t>
            </a:r>
            <a:endParaRPr lang="en-US" sz="2475" dirty="0">
              <a:solidFill>
                <a:schemeClr val="tx1"/>
              </a:solidFill>
            </a:endParaRPr>
          </a:p>
          <a:p>
            <a:pPr marL="685800" lvl="1" indent="-342900" algn="l">
              <a:buFont typeface="Courier New" panose="02070309020205020404" pitchFamily="49" charset="0"/>
              <a:buChar char="o"/>
            </a:pPr>
            <a:r>
              <a:rPr lang="en-US" sz="2475" dirty="0">
                <a:solidFill>
                  <a:schemeClr val="tx1"/>
                </a:solidFill>
              </a:rPr>
              <a:t>Use the contact information at </a:t>
            </a:r>
            <a:r>
              <a:rPr lang="en-US" sz="2475" dirty="0">
                <a:solidFill>
                  <a:schemeClr val="tx1"/>
                </a:solidFill>
                <a:hlinkClick r:id="rId5"/>
              </a:rPr>
              <a:t>https://isdc.systemdynamics.org</a:t>
            </a:r>
            <a:r>
              <a:rPr lang="en-US" sz="2475" dirty="0">
                <a:solidFill>
                  <a:schemeClr val="tx1"/>
                </a:solidFill>
              </a:rPr>
              <a:t>     </a:t>
            </a:r>
            <a:endParaRPr lang="en-US" sz="2100" dirty="0">
              <a:solidFill>
                <a:schemeClr val="tx1"/>
              </a:solidFill>
            </a:endParaRPr>
          </a:p>
          <a:p>
            <a:pPr marL="685800" lvl="1" indent="-342900" algn="l">
              <a:buFont typeface="Courier New" panose="02070309020205020404" pitchFamily="49" charset="0"/>
              <a:buChar char="o"/>
            </a:pPr>
            <a:endParaRPr lang="en-US" sz="2475" dirty="0">
              <a:solidFill>
                <a:schemeClr val="tx1"/>
              </a:solidFill>
            </a:endParaRPr>
          </a:p>
        </p:txBody>
      </p:sp>
      <p:pic>
        <p:nvPicPr>
          <p:cNvPr id="3" name="Picture 2" descr="A red and grey logo&#10;&#10;Description automatically generated">
            <a:extLst>
              <a:ext uri="{FF2B5EF4-FFF2-40B4-BE49-F238E27FC236}">
                <a16:creationId xmlns:a16="http://schemas.microsoft.com/office/drawing/2014/main" id="{F61FBB37-A6C5-D1C2-B88D-948A6A46C7A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96560" y="26927"/>
            <a:ext cx="643388" cy="481701"/>
          </a:xfrm>
          <a:prstGeom prst="rect">
            <a:avLst/>
          </a:prstGeom>
        </p:spPr>
      </p:pic>
    </p:spTree>
    <p:extLst>
      <p:ext uri="{BB962C8B-B14F-4D97-AF65-F5344CB8AC3E}">
        <p14:creationId xmlns:p14="http://schemas.microsoft.com/office/powerpoint/2010/main" val="2920059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1344</TotalTime>
  <Words>771</Words>
  <Application>Microsoft Office PowerPoint</Application>
  <PresentationFormat>On-screen Show (16:9)</PresentationFormat>
  <Paragraphs>101</Paragraphs>
  <Slides>5</Slides>
  <Notes>5</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Avenir</vt:lpstr>
      <vt:lpstr>Avenir LT Std 55 Roman</vt:lpstr>
      <vt:lpstr>Calibri</vt:lpstr>
      <vt:lpstr>Courier New</vt:lpstr>
      <vt:lpstr>Office Theme</vt:lpstr>
      <vt:lpstr>Models and Stories Getting people to act on System Dynamics insights</vt:lpstr>
      <vt:lpstr>Problem Statement</vt:lpstr>
      <vt:lpstr>Approach or Dynamic Hypothesis</vt:lpstr>
      <vt:lpstr>PowerPoint Presentation</vt:lpstr>
      <vt:lpstr>PowerPoint Presentation</vt:lpstr>
    </vt:vector>
  </TitlesOfParts>
  <Company>isee systems,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the work</dc:title>
  <dc:creator>Bob Eberlein</dc:creator>
  <cp:lastModifiedBy>Christine Tang</cp:lastModifiedBy>
  <cp:revision>65</cp:revision>
  <cp:lastPrinted>2018-05-29T13:54:06Z</cp:lastPrinted>
  <dcterms:created xsi:type="dcterms:W3CDTF">2018-04-25T19:48:46Z</dcterms:created>
  <dcterms:modified xsi:type="dcterms:W3CDTF">2025-11-23T15:23:30Z</dcterms:modified>
</cp:coreProperties>
</file>